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</p:sldIdLst>
  <p:sldSz cy="8229600" cx="14630400"/>
  <p:notesSz cx="6858000" cy="9144000"/>
  <p:embeddedFontLst>
    <p:embeddedFont>
      <p:font typeface="IBM Plex Sans"/>
      <p:regular r:id="rId105"/>
      <p:bold r:id="rId106"/>
      <p:italic r:id="rId107"/>
      <p:boldItalic r:id="rId108"/>
    </p:embeddedFont>
    <p:embeddedFont>
      <p:font typeface="Roboto Mono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21">
          <p15:clr>
            <a:srgbClr val="547EBF"/>
          </p15:clr>
        </p15:guide>
        <p15:guide id="2" pos="5645">
          <p15:clr>
            <a:srgbClr val="547EBF"/>
          </p15:clr>
        </p15:guide>
        <p15:guide id="3" pos="6912">
          <p15:clr>
            <a:srgbClr val="547EBF"/>
          </p15:clr>
        </p15:guide>
        <p15:guide id="4" pos="2390">
          <p15:clr>
            <a:srgbClr val="547EBF"/>
          </p15:clr>
        </p15:guide>
        <p15:guide id="5" orient="horz" pos="1094">
          <p15:clr>
            <a:srgbClr val="547EBF"/>
          </p15:clr>
        </p15:guide>
        <p15:guide id="6" orient="horz" pos="3888">
          <p15:clr>
            <a:srgbClr val="547EBF"/>
          </p15:clr>
        </p15:guide>
        <p15:guide id="7">
          <p15:clr>
            <a:srgbClr val="547EBF"/>
          </p15:clr>
        </p15:guide>
        <p15:guide id="8" pos="9216">
          <p15:clr>
            <a:srgbClr val="547EBF"/>
          </p15:clr>
        </p15:guide>
        <p15:guide id="9" orient="horz" pos="230">
          <p15:clr>
            <a:srgbClr val="547EBF"/>
          </p15:clr>
        </p15:guide>
        <p15:guide id="10" pos="662">
          <p15:clr>
            <a:srgbClr val="A4A3A4"/>
          </p15:clr>
        </p15:guide>
        <p15:guide id="11" pos="8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21" orient="horz"/>
        <p:guide pos="5645"/>
        <p:guide pos="6912"/>
        <p:guide pos="2390"/>
        <p:guide pos="1094" orient="horz"/>
        <p:guide pos="3888" orient="horz"/>
        <p:guide/>
        <p:guide pos="9216"/>
        <p:guide pos="230" orient="horz"/>
        <p:guide pos="662"/>
        <p:guide pos="89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IBMPlexSans-italic.fntdata"/><Relationship Id="rId106" Type="http://schemas.openxmlformats.org/officeDocument/2006/relationships/font" Target="fonts/IBMPlexSans-bold.fntdata"/><Relationship Id="rId105" Type="http://schemas.openxmlformats.org/officeDocument/2006/relationships/font" Target="fonts/IBMPlexSans-regular.fntdata"/><Relationship Id="rId104" Type="http://schemas.openxmlformats.org/officeDocument/2006/relationships/slide" Target="slides/slide98.xml"/><Relationship Id="rId109" Type="http://schemas.openxmlformats.org/officeDocument/2006/relationships/font" Target="fonts/RobotoMono-regular.fntdata"/><Relationship Id="rId108" Type="http://schemas.openxmlformats.org/officeDocument/2006/relationships/font" Target="fonts/IBMPlexSans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bold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2" Type="http://schemas.openxmlformats.org/officeDocument/2006/relationships/font" Target="fonts/RobotoMono-boldItalic.fntdata"/><Relationship Id="rId111" Type="http://schemas.openxmlformats.org/officeDocument/2006/relationships/font" Target="fonts/RobotoMono-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16dc96421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116dc96421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3116dc96421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a0e2891f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33a0e2891f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a0e2891f6_0_1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3a0e2891f6_0_1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33a0e2891f6_0_1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a0e2891f6_0_1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33a0e2891f6_0_1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1" name="Google Shape;881;g33a0e2891f6_0_1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b40625b0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31b40625b0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g31b40625b0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1b40625b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31b40625b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g31b40625b0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3a0e2891f6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4" name="Google Shape;914;g33a0e2891f6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3a0e2891f6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g33a0e2891f6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4b913396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4b913396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314b913396e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0" name="Google Shape;112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8" name="Google Shape;112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5" name="Google Shape;11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3a0e2891f6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g33a0e2891f6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3a0e2891f6_0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9" name="Google Shape;1379;g33a0e2891f6_0_7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ed087a37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g31ed087a37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g31ed087a372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1ed087a37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g31ed087a37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31ed087a37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3" name="Google Shape;1503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1" name="Google Shape;151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2" name="Google Shape;1512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3" name="Google Shape;15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4" name="Google Shape;154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3a0e2891f6_0_8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6" name="Google Shape;1596;g33a0e2891f6_0_8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116dc9642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g3116dc9642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6" name="Google Shape;1696;g3116dc96421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3947de41e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g33947de41e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2" name="Google Shape;1712;g33947de41e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3" name="Google Shape;172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04c1d920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204c1d920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204c1d9209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9" name="Google Shape;17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7" name="Google Shape;17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7" name="Google Shape;18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31f0cdd295f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5" name="Google Shape;1865;g31f0cdd295f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1f0cdd295f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1" name="Google Shape;1871;g31f0cdd295f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2" name="Google Shape;1872;g31f0cdd295f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1f0cdd295f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9" name="Google Shape;1879;g31f0cdd295f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1f0cdd295f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8" name="Google Shape;1888;g31f0cdd295f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1f0cdd295f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7" name="Google Shape;1897;g31f0cdd295f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1f0cdd295f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5" name="Google Shape;1905;g31f0cdd295f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3a0e2891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5" name="Google Shape;1915;g33a0e2891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383714323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8383714323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1f0cdd295f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4" name="Google Shape;1924;g31f0cdd295f_0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1f0cdd295f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0" name="Google Shape;1930;g31f0cdd295f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3a0e2891f6_0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9" name="Google Shape;1939;g33a0e2891f6_0_9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3a0e2891f6_0_10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9" name="Google Shape;1949;g33a0e2891f6_0_10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3a0e2891f6_0_10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9" name="Google Shape;1959;g33a0e2891f6_0_10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3a0e2891f6_0_10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9" name="Google Shape;1969;g33a0e2891f6_0_10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3a0e2891f6_0_1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2" name="Google Shape;1982;g33a0e2891f6_0_10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3a0e2891f6_0_1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2" name="Google Shape;1992;g33a0e2891f6_0_1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1f0cdd295f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5" name="Google Shape;2005;g31f0cdd295f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1703951d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5" name="Google Shape;2015;g31703951d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383714323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28383714323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1703951d2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1" name="Google Shape;2021;g31703951d2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1f0cdd295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31f0cdd295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g31f0cdd295f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1f0cdd29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6" name="Google Shape;2036;g31f0cdd29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1f0cdd295f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3" name="Google Shape;2043;g31f0cdd295f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1f0cdd295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0" name="Google Shape;2050;g31f0cdd295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1b40625b0c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7" name="Google Shape;2057;g31b40625b0c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1b40625b0c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5" name="Google Shape;2065;g31b40625b0c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1f0cdd295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3" name="Google Shape;2073;g31f0cdd295f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30c1837cc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9" name="Google Shape;2079;g330c1837cc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330c1837ccb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8" name="Google Shape;2178;g330c1837ccb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947de41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3" name="Google Shape;2243;g33947de41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2df6ebf7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5" name="Google Shape;2255;g3382df6ebf7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2d9704103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6" name="Google Shape;2266;g2d9704103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3382df6ebf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1" name="Google Shape;2361;g3382df6ebf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2" name="Google Shape;2362;g3382df6ebf7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3382df6ebf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0" name="Google Shape;2370;g3382df6ebf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2d970410373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7" name="Google Shape;2437;g2d970410373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3382df6ebf7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2" name="Google Shape;2532;g3382df6ebf7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3382df6ebf7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1" name="Google Shape;2631;g3382df6ebf7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3382df6ebf7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6" name="Google Shape;2726;g3382df6ebf7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7" name="Google Shape;2727;g3382df6ebf7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3382df6ebf7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5" name="Google Shape;2735;g3382df6ebf7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3382df6ebf7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2" name="Google Shape;2802;g3382df6ebf7_0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3382df6ebf7_0_8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7" name="Google Shape;2897;g3382df6ebf7_0_8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8" name="Google Shape;2898;g3382df6ebf7_0_8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3382df6ebf7_0_8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6" name="Google Shape;2906;g3382df6ebf7_0_8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3382df6ebf7_0_8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7" name="Google Shape;2977;g3382df6ebf7_0_8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3382df6ebf7_0_9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2" name="Google Shape;3072;g3382df6ebf7_0_9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3382df6ebf7_0_1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1" name="Google Shape;3171;g3382df6ebf7_0_1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1c430947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3" name="Google Shape;3183;g31c430947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4" name="Google Shape;3184;g31c430947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31e254bb90f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2" name="Google Shape;3192;g31e254bb90f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env.NAMESPACE = params.NAMESPACE                 // 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env.TAG = params.TAG                                                   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env.TYPE = params.TYPE                                              // MID 所需的應用程式類型</a:t>
            </a:r>
            <a:endParaRPr/>
          </a:p>
        </p:txBody>
      </p:sp>
      <p:sp>
        <p:nvSpPr>
          <p:cNvPr id="3193" name="Google Shape;3193;g31e254bb90f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31f0cdd295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0" name="Google Shape;3200;g31f0cdd295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3287464dea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9" name="Google Shape;3209;g3287464dea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31d3ba9797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/>
              <a:t>為什麼使用 Rollout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漸進式更新：</a:t>
            </a:r>
            <a:br>
              <a:rPr b="1" lang="en-US" sz="1100"/>
            </a:br>
            <a:r>
              <a:rPr lang="en-US" sz="1100"/>
              <a:t>Rollout 允許逐步推出新版本，可以先讓部分 Pod 更新並監控其健康狀態，再逐步完成全部更新。這降低了系統出現大範圍故障的風險。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可控性：</a:t>
            </a:r>
            <a:br>
              <a:rPr b="1" lang="en-US" sz="1100"/>
            </a:br>
            <a:r>
              <a:rPr lang="en-US" sz="1100"/>
              <a:t>使用 rollout，你可以隨時暫停（pause）、繼續（resume）或回滾（rollback）部署。如果發現新版本存在問題，能夠迅速回退到上一個穩定版本。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版本管理：</a:t>
            </a:r>
            <a:br>
              <a:rPr b="1" lang="en-US" sz="1100"/>
            </a:br>
            <a:r>
              <a:rPr lang="en-US" sz="1100"/>
              <a:t>每一次部署都是一個版本，方便追蹤更改、進行診斷和問題排查。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/>
              <a:t>與常規部署的差異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更新策略：</a:t>
            </a:r>
            <a:br>
              <a:rPr b="1" lang="en-US" sz="1100"/>
            </a:br>
            <a:r>
              <a:rPr lang="en-US" sz="1100"/>
              <a:t>傳統部署可能採用「一次性替換」的方式，而 rollout 強調「滾動更新」或「漸進式發布」，能夠逐步替換現有的 Pod，從而提供更高的可用性。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失敗控制：</a:t>
            </a:r>
            <a:br>
              <a:rPr b="1" lang="en-US" sz="1100"/>
            </a:br>
            <a:r>
              <a:rPr lang="en-US" sz="1100"/>
              <a:t>Rollout 內建了監控機制，一旦某個階段的更新失敗，可以自動或手動回滾，確保服務穩定性。傳統部署則較少考慮這類控制機制。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操作靈活性：</a:t>
            </a:r>
            <a:br>
              <a:rPr b="1" lang="en-US" sz="1100"/>
            </a:br>
            <a:r>
              <a:rPr lang="en-US" sz="1100"/>
              <a:t>利用 Kubernetes 的 rollout 命令（例如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status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pause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resume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undo</a:t>
            </a:r>
            <a:r>
              <a:rPr lang="en-US" sz="1100"/>
              <a:t>），運營人員可以更靈活地管理部署過程，而不必重新部署整個應用。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1100"/>
              <a:t>總結來說，K8S 使用 rollout 主要是為了在部署過程中提供更高的可控性和穩定性，讓應用的升級和回滾變得更加平滑和安全，這與傳統的一刀切的部署方式形成了明顯的對比</a:t>
            </a:r>
            <a:r>
              <a:rPr lang="en-US" sz="1100"/>
              <a:t>。</a:t>
            </a:r>
            <a:endParaRPr/>
          </a:p>
        </p:txBody>
      </p:sp>
      <p:sp>
        <p:nvSpPr>
          <p:cNvPr id="3216" name="Google Shape;3216;g31d3ba9797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2d970410373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US" sz="1300"/>
              <a:t>為什麼使用 Rollout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漸進式更新：</a:t>
            </a:r>
            <a:br>
              <a:rPr b="1" lang="en-US" sz="1100"/>
            </a:br>
            <a:r>
              <a:rPr lang="en-US" sz="1100"/>
              <a:t>Rollout 允許逐步推出新版本，可以先讓部分 Pod 更新並監控其健康狀態，再逐步完成全部更新。這降低了系統出現大範圍故障的風險。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可控性：</a:t>
            </a:r>
            <a:br>
              <a:rPr b="1" lang="en-US" sz="1100"/>
            </a:br>
            <a:r>
              <a:rPr lang="en-US" sz="1100"/>
              <a:t>使用 rollout，你可以隨時暫停（pause）、繼續（resume）或回滾（rollback）部署。如果發現新版本存在問題，能夠迅速回退到上一個穩定版本。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版本管理：</a:t>
            </a:r>
            <a:br>
              <a:rPr b="1" lang="en-US" sz="1100"/>
            </a:br>
            <a:r>
              <a:rPr lang="en-US" sz="1100"/>
              <a:t>每一次部署都是一個版本，方便追蹤更改、進行診斷和問題排查。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US" sz="1300"/>
              <a:t>與常規部署的差異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更新策略：</a:t>
            </a:r>
            <a:br>
              <a:rPr b="1" lang="en-US" sz="1100"/>
            </a:br>
            <a:r>
              <a:rPr lang="en-US" sz="1100"/>
              <a:t>傳統部署可能採用「一次性替換」的方式，而 rollout 強調「滾動更新」或「漸進式發布」，能夠逐步替換現有的 Pod，從而提供更高的可用性。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失敗控制：</a:t>
            </a:r>
            <a:br>
              <a:rPr b="1" lang="en-US" sz="1100"/>
            </a:br>
            <a:r>
              <a:rPr lang="en-US" sz="1100"/>
              <a:t>Rollout 內建了監控機制，一旦某個階段的更新失敗，可以自動或手動回滾，確保服務穩定性。傳統部署則較少考慮這類控制機制。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/>
              <a:t>操作靈活性：</a:t>
            </a:r>
            <a:br>
              <a:rPr b="1" lang="en-US" sz="1100"/>
            </a:br>
            <a:r>
              <a:rPr lang="en-US" sz="1100"/>
              <a:t>利用 Kubernetes 的 rollout 命令（例如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status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pause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resume</a:t>
            </a:r>
            <a:r>
              <a:rPr lang="en-US" sz="1100"/>
              <a:t>、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rollout undo</a:t>
            </a:r>
            <a:r>
              <a:rPr lang="en-US" sz="1100"/>
              <a:t>），運營人員可以更靈活地管理部署過程，而不必重新部署整個應用。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1100"/>
              <a:t>總結來說，K8S 使用 rollout 主要是為了在部署過程中提供更高的可控性和穩定性，讓應用的升級和回滾變得更加平滑和安全，這與傳統的一刀切的部署方式形成了明顯的對比。</a:t>
            </a:r>
            <a:endParaRPr/>
          </a:p>
        </p:txBody>
      </p:sp>
      <p:sp>
        <p:nvSpPr>
          <p:cNvPr id="3226" name="Google Shape;3226;g2d970410373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31d3ba9797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7" name="Google Shape;3237;g31d3ba9797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deployProjects = params.DEPLOY_PROJECTS.split(',') // 將結果存入全局變數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env.NAMESPACE = params.NAMESPACE                 // 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env.TAG = params.TAG                                                   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env.TYPE = params.TYPE                                              // MID 所需的應用程式類型</a:t>
            </a:r>
            <a:endParaRPr/>
          </a:p>
        </p:txBody>
      </p:sp>
      <p:sp>
        <p:nvSpPr>
          <p:cNvPr id="3238" name="Google Shape;3238;g31d3ba9797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31d3ba9797e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deployProjects = params.DEPLOY_PROJECTS.split(',') // 將結果存入全局變數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env.NAMESPACE = params.NAMESPACE                 // 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env.TAG = params.TAG                                                   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env.TYPE = params.TYPE                                              // MID 所需的應用程式類型</a:t>
            </a:r>
            <a:endParaRPr/>
          </a:p>
        </p:txBody>
      </p:sp>
      <p:sp>
        <p:nvSpPr>
          <p:cNvPr id="3247" name="Google Shape;3247;g31d3ba9797e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31d3ba9797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6" name="Google Shape;3256;g31d3ba9797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g33a0e2891f6_0_10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6" name="Google Shape;3266;g33a0e2891f6_0_10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33a0e2891f6_0_1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5" name="Google Shape;3275;g33a0e2891f6_0_1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33947de41e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4" name="Google Shape;3284;g33947de41e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33a0e2891f6_0_1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3" name="Google Shape;3293;g33a0e2891f6_0_1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2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2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2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662943" y="7269481"/>
            <a:ext cx="23088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3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TSS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3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" name="Google Shape;29;p3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34" name="Google Shape;34;p3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35;p3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6" name="Google Shape;36;p3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 flipH="1" rot="10800000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Google Shape;48;p5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8"/>
          <p:cNvSpPr/>
          <p:nvPr/>
        </p:nvSpPr>
        <p:spPr>
          <a:xfrm flipH="1" rot="10800000">
            <a:off x="0" y="60"/>
            <a:ext cx="14632800" cy="15087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9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9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9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2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title"/>
          </p:nvPr>
        </p:nvSpPr>
        <p:spPr>
          <a:xfrm>
            <a:off x="4114800" y="488852"/>
            <a:ext cx="68580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1" name="Google Shape;71;p9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9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9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2620371"/>
            <a:ext cx="14630400" cy="292440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802696" y="2470121"/>
            <a:ext cx="3604920" cy="3229675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769942" y="2453743"/>
            <a:ext cx="3617748" cy="3242504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068233" y="2450225"/>
            <a:ext cx="3029100" cy="325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4723529" y="2981549"/>
            <a:ext cx="9101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4723529" y="3924936"/>
            <a:ext cx="91011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0" y="0"/>
            <a:ext cx="82290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83;p11"/>
          <p:cNvSpPr txBox="1"/>
          <p:nvPr/>
        </p:nvSpPr>
        <p:spPr>
          <a:xfrm rot="5400000">
            <a:off x="-1403470" y="5860171"/>
            <a:ext cx="3536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CICD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84;p11"/>
          <p:cNvSpPr/>
          <p:nvPr/>
        </p:nvSpPr>
        <p:spPr>
          <a:xfrm rot="5400000">
            <a:off x="496010" y="618695"/>
            <a:ext cx="731400" cy="41160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5" name="Google Shape;85;p11"/>
          <p:cNvCxnSpPr/>
          <p:nvPr/>
        </p:nvCxnSpPr>
        <p:spPr>
          <a:xfrm>
            <a:off x="137160" y="7925509"/>
            <a:ext cx="5487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6" name="Google Shape;86;p11"/>
          <p:cNvGrpSpPr/>
          <p:nvPr/>
        </p:nvGrpSpPr>
        <p:grpSpPr>
          <a:xfrm flipH="1">
            <a:off x="13283574" y="441163"/>
            <a:ext cx="749368" cy="0"/>
            <a:chOff x="12965192" y="441163"/>
            <a:chExt cx="749368" cy="0"/>
          </a:xfrm>
        </p:grpSpPr>
        <p:cxnSp>
          <p:nvCxnSpPr>
            <p:cNvPr id="87" name="Google Shape;87;p11"/>
            <p:cNvCxnSpPr/>
            <p:nvPr/>
          </p:nvCxnSpPr>
          <p:spPr>
            <a:xfrm>
              <a:off x="12965192" y="441163"/>
              <a:ext cx="430800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1"/>
            <p:cNvCxnSpPr/>
            <p:nvPr/>
          </p:nvCxnSpPr>
          <p:spPr>
            <a:xfrm>
              <a:off x="13548360" y="441163"/>
              <a:ext cx="166200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9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>
            <a:off x="1965960" y="7899655"/>
            <a:ext cx="2713350" cy="220500"/>
            <a:chOff x="914400" y="7899655"/>
            <a:chExt cx="2713350" cy="220500"/>
          </a:xfrm>
        </p:grpSpPr>
        <p:sp>
          <p:nvSpPr>
            <p:cNvPr id="91" name="Google Shape;91;p11"/>
            <p:cNvSpPr txBox="1"/>
            <p:nvPr/>
          </p:nvSpPr>
          <p:spPr>
            <a:xfrm>
              <a:off x="914400" y="7900416"/>
              <a:ext cx="22845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2" name="Google Shape;92;p11"/>
            <p:cNvSpPr txBox="1"/>
            <p:nvPr/>
          </p:nvSpPr>
          <p:spPr>
            <a:xfrm>
              <a:off x="2256150" y="7899655"/>
              <a:ext cx="13716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93" name="Google Shape;93;p11"/>
          <p:cNvSpPr txBox="1"/>
          <p:nvPr/>
        </p:nvSpPr>
        <p:spPr>
          <a:xfrm>
            <a:off x="4937760" y="7900417"/>
            <a:ext cx="2284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1506418" y="7893792"/>
            <a:ext cx="327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15 August 2024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1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"/>
              <a:buFont typeface="Arial"/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914400" y="7899655"/>
            <a:ext cx="2713350" cy="220500"/>
            <a:chOff x="914400" y="7899655"/>
            <a:chExt cx="2713350" cy="220500"/>
          </a:xfrm>
        </p:grpSpPr>
        <p:sp>
          <p:nvSpPr>
            <p:cNvPr id="55" name="Google Shape;55;p7"/>
            <p:cNvSpPr txBox="1"/>
            <p:nvPr/>
          </p:nvSpPr>
          <p:spPr>
            <a:xfrm>
              <a:off x="914400" y="7900416"/>
              <a:ext cx="22845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7"/>
            <p:cNvSpPr txBox="1"/>
            <p:nvPr/>
          </p:nvSpPr>
          <p:spPr>
            <a:xfrm>
              <a:off x="2256150" y="7899655"/>
              <a:ext cx="13716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9 August 2024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7" name="Google Shape;57;p7"/>
          <p:cNvSpPr txBox="1"/>
          <p:nvPr/>
        </p:nvSpPr>
        <p:spPr>
          <a:xfrm>
            <a:off x="3886200" y="7900416"/>
            <a:ext cx="2284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"/>
              <a:buFont typeface="Arial"/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454858" y="7893792"/>
            <a:ext cx="327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44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4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Relationship Id="rId15" Type="http://schemas.openxmlformats.org/officeDocument/2006/relationships/image" Target="../media/image42.png"/><Relationship Id="rId14" Type="http://schemas.openxmlformats.org/officeDocument/2006/relationships/image" Target="../media/image39.png"/><Relationship Id="rId17" Type="http://schemas.openxmlformats.org/officeDocument/2006/relationships/image" Target="../media/image31.png"/><Relationship Id="rId16" Type="http://schemas.openxmlformats.org/officeDocument/2006/relationships/image" Target="../media/image37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5" Type="http://schemas.openxmlformats.org/officeDocument/2006/relationships/image" Target="../media/image7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A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lang="en-US">
                <a:solidFill>
                  <a:schemeClr val="lt2"/>
                </a:solidFill>
              </a:rPr>
              <a:t>IBM CICD SERVICE OFFERING</a:t>
            </a:r>
            <a:br>
              <a:rPr lang="en-US">
                <a:solidFill>
                  <a:schemeClr val="lt2"/>
                </a:solidFill>
              </a:rPr>
            </a:br>
            <a:br>
              <a:rPr lang="en-US">
                <a:solidFill>
                  <a:schemeClr val="lt2"/>
                </a:solidFill>
              </a:rPr>
            </a:br>
            <a:r>
              <a:rPr b="0" lang="en-US" sz="2400">
                <a:solidFill>
                  <a:schemeClr val="lt2"/>
                </a:solidFill>
              </a:rPr>
              <a:t>An introduction to Infrastructure &amp; Monitoring  service for Customs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Kyle Cheng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| Consultant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Taiwan | </a:t>
            </a:r>
            <a:r>
              <a:rPr lang="en-US"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本地開發</a:t>
            </a:r>
            <a:endParaRPr/>
          </a:p>
        </p:txBody>
      </p:sp>
      <p:sp>
        <p:nvSpPr>
          <p:cNvPr id="675" name="Google Shape;675;p2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76" name="Google Shape;676;p22"/>
          <p:cNvSpPr txBox="1"/>
          <p:nvPr/>
        </p:nvSpPr>
        <p:spPr>
          <a:xfrm>
            <a:off x="7040875" y="2174250"/>
            <a:ext cx="4175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Prod Tag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7" name="Google Shape;677;p22"/>
          <p:cNvSpPr txBox="1"/>
          <p:nvPr/>
        </p:nvSpPr>
        <p:spPr>
          <a:xfrm>
            <a:off x="379413" y="2174250"/>
            <a:ext cx="592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Clone Branch 進行開發 Git Clone URL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文字, 電子產品, 螢幕擷取畫面, 軟體 的圖片&#10;&#10;自動產生的描述" id="678" name="Google Shape;678;p22"/>
          <p:cNvPicPr preferRelativeResize="0"/>
          <p:nvPr/>
        </p:nvPicPr>
        <p:blipFill rotWithShape="1">
          <a:blip r:embed="rId3">
            <a:alphaModFix/>
          </a:blip>
          <a:srcRect b="0" l="3372" r="0" t="41554"/>
          <a:stretch/>
        </p:blipFill>
        <p:spPr>
          <a:xfrm>
            <a:off x="0" y="3526775"/>
            <a:ext cx="7040875" cy="2094150"/>
          </a:xfrm>
          <a:prstGeom prst="rect">
            <a:avLst/>
          </a:prstGeom>
          <a:noFill/>
          <a:ln cap="flat" cmpd="sng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一張含有 文字, 螢幕擷取畫面, 軟體, 網頁 的圖片&#10;&#10;自動產生的描述" id="679" name="Google Shape;679;p22"/>
          <p:cNvPicPr preferRelativeResize="0"/>
          <p:nvPr/>
        </p:nvPicPr>
        <p:blipFill rotWithShape="1">
          <a:blip r:embed="rId4">
            <a:alphaModFix/>
          </a:blip>
          <a:srcRect b="0" l="0" r="6032" t="7935"/>
          <a:stretch/>
        </p:blipFill>
        <p:spPr>
          <a:xfrm>
            <a:off x="7040875" y="3111700"/>
            <a:ext cx="7589525" cy="3451065"/>
          </a:xfrm>
          <a:prstGeom prst="rect">
            <a:avLst/>
          </a:prstGeom>
          <a:noFill/>
          <a:ln cap="flat" cmpd="sng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本地開發</a:t>
            </a:r>
            <a:endParaRPr/>
          </a:p>
        </p:txBody>
      </p:sp>
      <p:sp>
        <p:nvSpPr>
          <p:cNvPr id="686" name="Google Shape;686;p2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87" name="Google Shape;687;p23"/>
          <p:cNvSpPr txBox="1"/>
          <p:nvPr/>
        </p:nvSpPr>
        <p:spPr>
          <a:xfrm>
            <a:off x="7316704" y="2138550"/>
            <a:ext cx="528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Push local Branch To Remote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8" name="Google Shape;688;p23"/>
          <p:cNvSpPr txBox="1"/>
          <p:nvPr/>
        </p:nvSpPr>
        <p:spPr>
          <a:xfrm>
            <a:off x="275575" y="2138550"/>
            <a:ext cx="558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create local Branch 進行開發：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–b issue branch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文字, 螢幕擷取畫面, 軟體, 網頁 的圖片&#10;&#10;自動產生的描述" id="689" name="Google Shape;689;p23"/>
          <p:cNvPicPr preferRelativeResize="0"/>
          <p:nvPr/>
        </p:nvPicPr>
        <p:blipFill rotWithShape="1">
          <a:blip r:embed="rId3">
            <a:alphaModFix/>
          </a:blip>
          <a:srcRect b="0" l="0" r="0" t="7570"/>
          <a:stretch/>
        </p:blipFill>
        <p:spPr>
          <a:xfrm>
            <a:off x="7316688" y="3427250"/>
            <a:ext cx="7312225" cy="3136764"/>
          </a:xfrm>
          <a:prstGeom prst="rect">
            <a:avLst/>
          </a:prstGeom>
          <a:noFill/>
          <a:ln cap="flat" cmpd="sng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一張含有 文字, 螢幕擷取畫面, 軟體, 網頁 的圖片&#10;&#10;自動產生的描述" id="690" name="Google Shape;690;p23"/>
          <p:cNvPicPr preferRelativeResize="0"/>
          <p:nvPr/>
        </p:nvPicPr>
        <p:blipFill rotWithShape="1">
          <a:blip r:embed="rId4">
            <a:alphaModFix/>
          </a:blip>
          <a:srcRect b="0" l="0" r="0" t="7570"/>
          <a:stretch/>
        </p:blipFill>
        <p:spPr>
          <a:xfrm>
            <a:off x="0" y="3482775"/>
            <a:ext cx="7041001" cy="3025718"/>
          </a:xfrm>
          <a:prstGeom prst="rect">
            <a:avLst/>
          </a:prstGeom>
          <a:noFill/>
          <a:ln cap="flat" cmpd="sng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推到 dev 分支</a:t>
            </a:r>
            <a:endParaRPr/>
          </a:p>
        </p:txBody>
      </p:sp>
      <p:sp>
        <p:nvSpPr>
          <p:cNvPr id="697" name="Google Shape;697;p2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98" name="Google Shape;698;p24"/>
          <p:cNvSpPr txBox="1"/>
          <p:nvPr/>
        </p:nvSpPr>
        <p:spPr>
          <a:xfrm>
            <a:off x="960120" y="1828800"/>
            <a:ext cx="126644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開發主管 Code Review，確認是否合併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9" name="Google Shape;6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620" y="2468880"/>
            <a:ext cx="6446520" cy="534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新版流程規劃(CICD) – DEV to STAGE</a:t>
            </a:r>
            <a:endParaRPr/>
          </a:p>
        </p:txBody>
      </p:sp>
      <p:sp>
        <p:nvSpPr>
          <p:cNvPr id="705" name="Google Shape;705;p2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flipH="1" rot="5400000">
            <a:off x="6959662" y="-1519573"/>
            <a:ext cx="595500" cy="119094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4F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25"/>
          <p:cNvGrpSpPr/>
          <p:nvPr/>
        </p:nvGrpSpPr>
        <p:grpSpPr>
          <a:xfrm>
            <a:off x="11278012" y="4182152"/>
            <a:ext cx="483300" cy="483300"/>
            <a:chOff x="2706618" y="5762790"/>
            <a:chExt cx="483300" cy="483300"/>
          </a:xfrm>
        </p:grpSpPr>
        <p:sp>
          <p:nvSpPr>
            <p:cNvPr id="708" name="Google Shape;708;p25"/>
            <p:cNvSpPr/>
            <p:nvPr/>
          </p:nvSpPr>
          <p:spPr>
            <a:xfrm>
              <a:off x="2706618" y="576279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碼錶" id="709" name="Google Shape;709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95128" y="5854941"/>
              <a:ext cx="312639" cy="3126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25"/>
          <p:cNvGrpSpPr/>
          <p:nvPr/>
        </p:nvGrpSpPr>
        <p:grpSpPr>
          <a:xfrm>
            <a:off x="8255806" y="3888075"/>
            <a:ext cx="1147800" cy="1514592"/>
            <a:chOff x="3671713" y="5430954"/>
            <a:chExt cx="1147800" cy="1514592"/>
          </a:xfrm>
        </p:grpSpPr>
        <p:sp>
          <p:nvSpPr>
            <p:cNvPr id="711" name="Google Shape;711;p25"/>
            <p:cNvSpPr/>
            <p:nvPr/>
          </p:nvSpPr>
          <p:spPr>
            <a:xfrm>
              <a:off x="4056896" y="5769546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篩選" id="712" name="Google Shape;71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0857" y="5853507"/>
              <a:ext cx="315504" cy="315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25"/>
            <p:cNvSpPr txBox="1"/>
            <p:nvPr/>
          </p:nvSpPr>
          <p:spPr>
            <a:xfrm>
              <a:off x="3843758" y="5430954"/>
              <a:ext cx="73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714" name="Google Shape;714;p25"/>
            <p:cNvCxnSpPr>
              <a:stCxn id="711" idx="4"/>
            </p:cNvCxnSpPr>
            <p:nvPr/>
          </p:nvCxnSpPr>
          <p:spPr>
            <a:xfrm>
              <a:off x="4298546" y="6252846"/>
              <a:ext cx="0" cy="692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15" name="Google Shape;715;p25"/>
            <p:cNvSpPr/>
            <p:nvPr/>
          </p:nvSpPr>
          <p:spPr>
            <a:xfrm>
              <a:off x="3671713" y="6411928"/>
              <a:ext cx="1147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Tests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25"/>
          <p:cNvGrpSpPr/>
          <p:nvPr/>
        </p:nvGrpSpPr>
        <p:grpSpPr>
          <a:xfrm>
            <a:off x="6920503" y="3903475"/>
            <a:ext cx="1202700" cy="1533112"/>
            <a:chOff x="5271913" y="5427336"/>
            <a:chExt cx="1202700" cy="1533112"/>
          </a:xfrm>
        </p:grpSpPr>
        <p:sp>
          <p:nvSpPr>
            <p:cNvPr id="717" name="Google Shape;717;p25"/>
            <p:cNvSpPr/>
            <p:nvPr/>
          </p:nvSpPr>
          <p:spPr>
            <a:xfrm>
              <a:off x="5637324" y="5761565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5775331" y="5898427"/>
              <a:ext cx="207538" cy="209701"/>
            </a:xfrm>
            <a:custGeom>
              <a:rect b="b" l="l" r="r" t="t"/>
              <a:pathLst>
                <a:path extrusionOk="0" h="146" w="145">
                  <a:moveTo>
                    <a:pt x="145" y="63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45" y="84"/>
                    <a:pt x="144" y="85"/>
                    <a:pt x="144" y="86"/>
                  </a:cubicBezTo>
                  <a:cubicBezTo>
                    <a:pt x="144" y="87"/>
                    <a:pt x="143" y="87"/>
                    <a:pt x="142" y="87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3" y="93"/>
                    <a:pt x="122" y="96"/>
                    <a:pt x="121" y="98"/>
                  </a:cubicBezTo>
                  <a:cubicBezTo>
                    <a:pt x="123" y="101"/>
                    <a:pt x="127" y="106"/>
                    <a:pt x="131" y="111"/>
                  </a:cubicBezTo>
                  <a:cubicBezTo>
                    <a:pt x="132" y="112"/>
                    <a:pt x="132" y="113"/>
                    <a:pt x="132" y="114"/>
                  </a:cubicBezTo>
                  <a:cubicBezTo>
                    <a:pt x="132" y="115"/>
                    <a:pt x="132" y="115"/>
                    <a:pt x="131" y="116"/>
                  </a:cubicBezTo>
                  <a:cubicBezTo>
                    <a:pt x="129" y="118"/>
                    <a:pt x="126" y="122"/>
                    <a:pt x="122" y="126"/>
                  </a:cubicBezTo>
                  <a:cubicBezTo>
                    <a:pt x="117" y="131"/>
                    <a:pt x="114" y="133"/>
                    <a:pt x="113" y="133"/>
                  </a:cubicBezTo>
                  <a:cubicBezTo>
                    <a:pt x="112" y="133"/>
                    <a:pt x="111" y="133"/>
                    <a:pt x="110" y="132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95" y="123"/>
                    <a:pt x="92" y="124"/>
                    <a:pt x="89" y="125"/>
                  </a:cubicBezTo>
                  <a:cubicBezTo>
                    <a:pt x="88" y="134"/>
                    <a:pt x="87" y="140"/>
                    <a:pt x="86" y="143"/>
                  </a:cubicBezTo>
                  <a:cubicBezTo>
                    <a:pt x="86" y="145"/>
                    <a:pt x="84" y="146"/>
                    <a:pt x="83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1" y="146"/>
                    <a:pt x="60" y="145"/>
                    <a:pt x="59" y="145"/>
                  </a:cubicBezTo>
                  <a:cubicBezTo>
                    <a:pt x="59" y="144"/>
                    <a:pt x="58" y="144"/>
                    <a:pt x="58" y="143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2" y="124"/>
                    <a:pt x="50" y="123"/>
                    <a:pt x="47" y="122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3"/>
                    <a:pt x="32" y="133"/>
                    <a:pt x="31" y="133"/>
                  </a:cubicBezTo>
                  <a:cubicBezTo>
                    <a:pt x="31" y="133"/>
                    <a:pt x="30" y="132"/>
                    <a:pt x="29" y="132"/>
                  </a:cubicBezTo>
                  <a:cubicBezTo>
                    <a:pt x="21" y="125"/>
                    <a:pt x="16" y="119"/>
                    <a:pt x="13" y="116"/>
                  </a:cubicBezTo>
                  <a:cubicBezTo>
                    <a:pt x="13" y="115"/>
                    <a:pt x="13" y="115"/>
                    <a:pt x="13" y="114"/>
                  </a:cubicBezTo>
                  <a:cubicBezTo>
                    <a:pt x="13" y="113"/>
                    <a:pt x="13" y="112"/>
                    <a:pt x="14" y="112"/>
                  </a:cubicBezTo>
                  <a:cubicBezTo>
                    <a:pt x="14" y="110"/>
                    <a:pt x="16" y="108"/>
                    <a:pt x="18" y="105"/>
                  </a:cubicBezTo>
                  <a:cubicBezTo>
                    <a:pt x="21" y="102"/>
                    <a:pt x="22" y="100"/>
                    <a:pt x="23" y="99"/>
                  </a:cubicBezTo>
                  <a:cubicBezTo>
                    <a:pt x="22" y="95"/>
                    <a:pt x="20" y="92"/>
                    <a:pt x="20" y="89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1" y="87"/>
                    <a:pt x="1" y="86"/>
                    <a:pt x="0" y="85"/>
                  </a:cubicBezTo>
                  <a:cubicBezTo>
                    <a:pt x="0" y="85"/>
                    <a:pt x="0" y="84"/>
                    <a:pt x="0" y="8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1" y="53"/>
                    <a:pt x="22" y="50"/>
                    <a:pt x="23" y="48"/>
                  </a:cubicBezTo>
                  <a:cubicBezTo>
                    <a:pt x="21" y="44"/>
                    <a:pt x="17" y="40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2" y="32"/>
                    <a:pt x="13" y="31"/>
                    <a:pt x="13" y="30"/>
                  </a:cubicBezTo>
                  <a:cubicBezTo>
                    <a:pt x="15" y="28"/>
                    <a:pt x="18" y="24"/>
                    <a:pt x="22" y="20"/>
                  </a:cubicBezTo>
                  <a:cubicBezTo>
                    <a:pt x="27" y="15"/>
                    <a:pt x="30" y="13"/>
                    <a:pt x="31" y="13"/>
                  </a:cubicBezTo>
                  <a:cubicBezTo>
                    <a:pt x="32" y="13"/>
                    <a:pt x="33" y="13"/>
                    <a:pt x="34" y="1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0" y="23"/>
                    <a:pt x="53" y="22"/>
                    <a:pt x="55" y="21"/>
                  </a:cubicBezTo>
                  <a:cubicBezTo>
                    <a:pt x="57" y="12"/>
                    <a:pt x="57" y="6"/>
                    <a:pt x="58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4" y="0"/>
                    <a:pt x="84" y="1"/>
                    <a:pt x="85" y="1"/>
                  </a:cubicBezTo>
                  <a:cubicBezTo>
                    <a:pt x="86" y="2"/>
                    <a:pt x="86" y="2"/>
                    <a:pt x="86" y="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2" y="22"/>
                    <a:pt x="95" y="23"/>
                    <a:pt x="97" y="2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3"/>
                    <a:pt x="112" y="13"/>
                    <a:pt x="113" y="13"/>
                  </a:cubicBezTo>
                  <a:cubicBezTo>
                    <a:pt x="114" y="13"/>
                    <a:pt x="114" y="13"/>
                    <a:pt x="115" y="14"/>
                  </a:cubicBezTo>
                  <a:cubicBezTo>
                    <a:pt x="123" y="22"/>
                    <a:pt x="129" y="27"/>
                    <a:pt x="131" y="30"/>
                  </a:cubicBezTo>
                  <a:cubicBezTo>
                    <a:pt x="131" y="31"/>
                    <a:pt x="132" y="31"/>
                    <a:pt x="132" y="32"/>
                  </a:cubicBezTo>
                  <a:cubicBezTo>
                    <a:pt x="132" y="33"/>
                    <a:pt x="131" y="34"/>
                    <a:pt x="131" y="34"/>
                  </a:cubicBezTo>
                  <a:cubicBezTo>
                    <a:pt x="130" y="36"/>
                    <a:pt x="128" y="38"/>
                    <a:pt x="126" y="41"/>
                  </a:cubicBezTo>
                  <a:cubicBezTo>
                    <a:pt x="124" y="44"/>
                    <a:pt x="122" y="46"/>
                    <a:pt x="121" y="47"/>
                  </a:cubicBezTo>
                  <a:cubicBezTo>
                    <a:pt x="122" y="50"/>
                    <a:pt x="124" y="54"/>
                    <a:pt x="125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3" y="59"/>
                    <a:pt x="144" y="60"/>
                    <a:pt x="144" y="60"/>
                  </a:cubicBezTo>
                  <a:cubicBezTo>
                    <a:pt x="144" y="61"/>
                    <a:pt x="145" y="62"/>
                    <a:pt x="145" y="63"/>
                  </a:cubicBezTo>
                  <a:close/>
                  <a:moveTo>
                    <a:pt x="89" y="90"/>
                  </a:moveTo>
                  <a:cubicBezTo>
                    <a:pt x="94" y="85"/>
                    <a:pt x="96" y="80"/>
                    <a:pt x="96" y="73"/>
                  </a:cubicBezTo>
                  <a:cubicBezTo>
                    <a:pt x="96" y="66"/>
                    <a:pt x="94" y="61"/>
                    <a:pt x="89" y="56"/>
                  </a:cubicBezTo>
                  <a:cubicBezTo>
                    <a:pt x="85" y="51"/>
                    <a:pt x="79" y="49"/>
                    <a:pt x="72" y="49"/>
                  </a:cubicBezTo>
                  <a:cubicBezTo>
                    <a:pt x="65" y="49"/>
                    <a:pt x="60" y="51"/>
                    <a:pt x="55" y="56"/>
                  </a:cubicBezTo>
                  <a:cubicBezTo>
                    <a:pt x="50" y="61"/>
                    <a:pt x="48" y="66"/>
                    <a:pt x="48" y="73"/>
                  </a:cubicBezTo>
                  <a:cubicBezTo>
                    <a:pt x="48" y="80"/>
                    <a:pt x="50" y="85"/>
                    <a:pt x="55" y="90"/>
                  </a:cubicBezTo>
                  <a:cubicBezTo>
                    <a:pt x="60" y="95"/>
                    <a:pt x="65" y="97"/>
                    <a:pt x="72" y="97"/>
                  </a:cubicBezTo>
                  <a:cubicBezTo>
                    <a:pt x="79" y="97"/>
                    <a:pt x="85" y="95"/>
                    <a:pt x="89" y="90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5"/>
            <p:cNvSpPr txBox="1"/>
            <p:nvPr/>
          </p:nvSpPr>
          <p:spPr>
            <a:xfrm>
              <a:off x="5542660" y="5427336"/>
              <a:ext cx="81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Build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720" name="Google Shape;720;p25"/>
            <p:cNvCxnSpPr/>
            <p:nvPr/>
          </p:nvCxnSpPr>
          <p:spPr>
            <a:xfrm>
              <a:off x="5872459" y="6229048"/>
              <a:ext cx="0" cy="7314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21" name="Google Shape;721;p25"/>
            <p:cNvSpPr/>
            <p:nvPr/>
          </p:nvSpPr>
          <p:spPr>
            <a:xfrm>
              <a:off x="5271913" y="6411928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Build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p25"/>
          <p:cNvGrpSpPr/>
          <p:nvPr/>
        </p:nvGrpSpPr>
        <p:grpSpPr>
          <a:xfrm>
            <a:off x="2599059" y="3843732"/>
            <a:ext cx="1363800" cy="1304264"/>
            <a:chOff x="10378589" y="5424771"/>
            <a:chExt cx="1363800" cy="1304264"/>
          </a:xfrm>
        </p:grpSpPr>
        <p:cxnSp>
          <p:nvCxnSpPr>
            <p:cNvPr id="723" name="Google Shape;723;p25"/>
            <p:cNvCxnSpPr>
              <a:endCxn id="724" idx="2"/>
            </p:cNvCxnSpPr>
            <p:nvPr/>
          </p:nvCxnSpPr>
          <p:spPr>
            <a:xfrm flipH="1">
              <a:off x="11060489" y="6258035"/>
              <a:ext cx="6600" cy="4710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25" name="Google Shape;725;p25"/>
            <p:cNvSpPr/>
            <p:nvPr/>
          </p:nvSpPr>
          <p:spPr>
            <a:xfrm>
              <a:off x="10836491" y="577136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5"/>
            <p:cNvSpPr txBox="1"/>
            <p:nvPr/>
          </p:nvSpPr>
          <p:spPr>
            <a:xfrm>
              <a:off x="10617196" y="5424771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0378589" y="6464435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Pull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727" name="Google Shape;72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918143" y="5843847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8" name="Google Shape;728;p25"/>
          <p:cNvGrpSpPr/>
          <p:nvPr/>
        </p:nvGrpSpPr>
        <p:grpSpPr>
          <a:xfrm>
            <a:off x="1356772" y="4172220"/>
            <a:ext cx="1299300" cy="1314005"/>
            <a:chOff x="12112085" y="5772589"/>
            <a:chExt cx="1299300" cy="1314005"/>
          </a:xfrm>
        </p:grpSpPr>
        <p:sp>
          <p:nvSpPr>
            <p:cNvPr id="729" name="Google Shape;729;p25"/>
            <p:cNvSpPr/>
            <p:nvPr/>
          </p:nvSpPr>
          <p:spPr>
            <a:xfrm>
              <a:off x="12526381" y="5772589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730" name="Google Shape;73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22806" y="5872965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25"/>
            <p:cNvSpPr txBox="1"/>
            <p:nvPr/>
          </p:nvSpPr>
          <p:spPr>
            <a:xfrm>
              <a:off x="12112085" y="6347694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DEV/SIT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32" name="Google Shape;732;p25"/>
          <p:cNvGrpSpPr/>
          <p:nvPr/>
        </p:nvGrpSpPr>
        <p:grpSpPr>
          <a:xfrm>
            <a:off x="5409904" y="3872532"/>
            <a:ext cx="1616100" cy="1533026"/>
            <a:chOff x="5505802" y="5610219"/>
            <a:chExt cx="1616100" cy="1533026"/>
          </a:xfrm>
        </p:grpSpPr>
        <p:cxnSp>
          <p:nvCxnSpPr>
            <p:cNvPr id="733" name="Google Shape;733;p25"/>
            <p:cNvCxnSpPr>
              <a:stCxn id="734" idx="4"/>
            </p:cNvCxnSpPr>
            <p:nvPr/>
          </p:nvCxnSpPr>
          <p:spPr>
            <a:xfrm>
              <a:off x="6312109" y="6427745"/>
              <a:ext cx="0" cy="7155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34" name="Google Shape;734;p25"/>
            <p:cNvSpPr/>
            <p:nvPr/>
          </p:nvSpPr>
          <p:spPr>
            <a:xfrm>
              <a:off x="6070459" y="594444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6180756" y="6035301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5"/>
            <p:cNvSpPr txBox="1"/>
            <p:nvPr/>
          </p:nvSpPr>
          <p:spPr>
            <a:xfrm>
              <a:off x="5505802" y="5610219"/>
              <a:ext cx="161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Release Image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5682991" y="6622313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Push &amp; Tag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25"/>
          <p:cNvGrpSpPr/>
          <p:nvPr/>
        </p:nvGrpSpPr>
        <p:grpSpPr>
          <a:xfrm>
            <a:off x="4107819" y="3833066"/>
            <a:ext cx="1363800" cy="1605228"/>
            <a:chOff x="5005758" y="3871882"/>
            <a:chExt cx="1363800" cy="1605228"/>
          </a:xfrm>
        </p:grpSpPr>
        <p:cxnSp>
          <p:nvCxnSpPr>
            <p:cNvPr id="739" name="Google Shape;739;p25"/>
            <p:cNvCxnSpPr>
              <a:endCxn id="740" idx="2"/>
            </p:cNvCxnSpPr>
            <p:nvPr/>
          </p:nvCxnSpPr>
          <p:spPr>
            <a:xfrm flipH="1">
              <a:off x="5687658" y="4707910"/>
              <a:ext cx="5400" cy="7692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41" name="Google Shape;741;p25"/>
            <p:cNvSpPr/>
            <p:nvPr/>
          </p:nvSpPr>
          <p:spPr>
            <a:xfrm>
              <a:off x="5457743" y="422102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5568040" y="4311881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5"/>
            <p:cNvSpPr txBox="1"/>
            <p:nvPr/>
          </p:nvSpPr>
          <p:spPr>
            <a:xfrm>
              <a:off x="5288303" y="3871882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005758" y="4914096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5005758" y="5212510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25"/>
          <p:cNvSpPr/>
          <p:nvPr/>
        </p:nvSpPr>
        <p:spPr>
          <a:xfrm>
            <a:off x="12498751" y="3280886"/>
            <a:ext cx="1647974" cy="13749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solidFill>
            <a:srgbClr val="004F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6" name="Google Shape;746;p25"/>
          <p:cNvSpPr txBox="1"/>
          <p:nvPr/>
        </p:nvSpPr>
        <p:spPr>
          <a:xfrm>
            <a:off x="12621230" y="3364165"/>
            <a:ext cx="972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產生新版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7" name="Google Shape;747;p25"/>
          <p:cNvGrpSpPr/>
          <p:nvPr/>
        </p:nvGrpSpPr>
        <p:grpSpPr>
          <a:xfrm>
            <a:off x="12123565" y="3844896"/>
            <a:ext cx="1943259" cy="835799"/>
            <a:chOff x="414501" y="5394960"/>
            <a:chExt cx="1943259" cy="835799"/>
          </a:xfrm>
        </p:grpSpPr>
        <p:sp>
          <p:nvSpPr>
            <p:cNvPr id="748" name="Google Shape;748;p25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9" name="Google Shape;749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25"/>
          <p:cNvGrpSpPr/>
          <p:nvPr/>
        </p:nvGrpSpPr>
        <p:grpSpPr>
          <a:xfrm>
            <a:off x="9898571" y="4212195"/>
            <a:ext cx="483300" cy="483300"/>
            <a:chOff x="11042072" y="1975393"/>
            <a:chExt cx="483300" cy="483300"/>
          </a:xfrm>
        </p:grpSpPr>
        <p:sp>
          <p:nvSpPr>
            <p:cNvPr id="751" name="Google Shape;751;p25"/>
            <p:cNvSpPr/>
            <p:nvPr/>
          </p:nvSpPr>
          <p:spPr>
            <a:xfrm>
              <a:off x="11042072" y="197539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眼睛 以實心填滿" id="752" name="Google Shape;752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93919" y="2028018"/>
              <a:ext cx="407167" cy="40716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53" name="Google Shape;753;p25"/>
          <p:cNvCxnSpPr/>
          <p:nvPr/>
        </p:nvCxnSpPr>
        <p:spPr>
          <a:xfrm>
            <a:off x="10149099" y="4677086"/>
            <a:ext cx="0" cy="6927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4" name="Google Shape;754;p25"/>
          <p:cNvSpPr/>
          <p:nvPr/>
        </p:nvSpPr>
        <p:spPr>
          <a:xfrm>
            <a:off x="9545031" y="4884626"/>
            <a:ext cx="1202700" cy="26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Code Scan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p25"/>
          <p:cNvCxnSpPr/>
          <p:nvPr/>
        </p:nvCxnSpPr>
        <p:spPr>
          <a:xfrm>
            <a:off x="11524804" y="4648672"/>
            <a:ext cx="0" cy="6927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6" name="Google Shape;756;p25"/>
          <p:cNvSpPr/>
          <p:nvPr/>
        </p:nvSpPr>
        <p:spPr>
          <a:xfrm>
            <a:off x="10920736" y="4856212"/>
            <a:ext cx="1202700" cy="26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排程執行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5"/>
          <p:cNvSpPr/>
          <p:nvPr/>
        </p:nvSpPr>
        <p:spPr>
          <a:xfrm>
            <a:off x="1302695" y="3223317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DEV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58" name="Google Shape;75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15348" y="3720275"/>
            <a:ext cx="1616101" cy="49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6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4" name="Google Shape;764;p26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6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OCP部署資源</a:t>
            </a:r>
            <a:endParaRPr/>
          </a:p>
        </p:txBody>
      </p:sp>
      <p:sp>
        <p:nvSpPr>
          <p:cNvPr id="766" name="Google Shape;766;p2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67" name="Google Shape;767;p26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8" name="Google Shape;768;p26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9" name="Google Shape;769;p26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0" name="Google Shape;770;p26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771" name="Google Shape;771;p26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772" name="Google Shape;772;p2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74" name="Google Shape;774;p26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26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776" name="Google Shape;776;p26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777" name="Google Shape;777;p2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79" name="Google Shape;779;p26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80" name="Google Shape;780;p26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781" name="Google Shape;781;p26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782" name="Google Shape;782;p26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83" name="Google Shape;783;p26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784" name="Google Shape;78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5" name="Google Shape;785;p26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786" name="Google Shape;786;p26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787" name="Google Shape;787;p26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788" name="Google Shape;788;p26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90" name="Google Shape;790;p26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91" name="Google Shape;791;p26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792" name="Google Shape;792;p26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793" name="Google Shape;793;p26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794" name="Google Shape;794;p26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796" name="Google Shape;796;p26"/>
          <p:cNvCxnSpPr>
            <a:stCxn id="797" idx="2"/>
            <a:endCxn id="794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98" name="Google Shape;7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802" name="Google Shape;802;p26"/>
          <p:cNvCxnSpPr>
            <a:stCxn id="803" idx="1"/>
            <a:endCxn id="800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803" name="Google Shape;80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804" name="Google Shape;804;p26"/>
          <p:cNvCxnSpPr>
            <a:stCxn id="800" idx="2"/>
            <a:endCxn id="799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05" name="Google Shape;805;p26"/>
          <p:cNvCxnSpPr>
            <a:stCxn id="799" idx="1"/>
            <a:endCxn id="798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06" name="Google Shape;806;p26"/>
          <p:cNvCxnSpPr>
            <a:stCxn id="801" idx="2"/>
            <a:endCxn id="798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807" name="Google Shape;807;p26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808" name="Google Shape;80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26"/>
          <p:cNvCxnSpPr>
            <a:stCxn id="808" idx="3"/>
            <a:endCxn id="788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810" name="Google Shape;810;p26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11" name="Google Shape;811;p26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6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13" name="Google Shape;813;p26"/>
          <p:cNvCxnSpPr>
            <a:stCxn id="788" idx="6"/>
            <a:endCxn id="814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5" name="Google Shape;815;p26"/>
          <p:cNvCxnSpPr>
            <a:stCxn id="788" idx="6"/>
            <a:endCxn id="816" idx="1"/>
          </p:cNvCxnSpPr>
          <p:nvPr/>
        </p:nvCxnSpPr>
        <p:spPr>
          <a:xfrm>
            <a:off x="2982088" y="4832552"/>
            <a:ext cx="2033700" cy="771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4" name="Google Shape;814;p26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26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6"/>
          <p:cNvSpPr/>
          <p:nvPr/>
        </p:nvSpPr>
        <p:spPr>
          <a:xfrm>
            <a:off x="5015850" y="542011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6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8" name="Google Shape;818;p26"/>
          <p:cNvCxnSpPr>
            <a:stCxn id="814" idx="2"/>
            <a:endCxn id="797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19" name="Google Shape;819;p26"/>
          <p:cNvCxnSpPr>
            <a:stCxn id="816" idx="2"/>
            <a:endCxn id="817" idx="0"/>
          </p:cNvCxnSpPr>
          <p:nvPr/>
        </p:nvCxnSpPr>
        <p:spPr>
          <a:xfrm rot="-5400000">
            <a:off x="6393900" y="4689913"/>
            <a:ext cx="361200" cy="1836000"/>
          </a:xfrm>
          <a:prstGeom prst="bentConnector5">
            <a:avLst>
              <a:gd fmla="val -65926" name="adj1"/>
              <a:gd fmla="val 49996" name="adj2"/>
              <a:gd fmla="val 16592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20" name="Google Shape;820;p26"/>
          <p:cNvCxnSpPr>
            <a:stCxn id="797" idx="3"/>
            <a:endCxn id="798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1" name="Google Shape;821;p26"/>
          <p:cNvCxnSpPr>
            <a:endCxn id="798" idx="1"/>
          </p:cNvCxnSpPr>
          <p:nvPr/>
        </p:nvCxnSpPr>
        <p:spPr>
          <a:xfrm>
            <a:off x="8115195" y="5612155"/>
            <a:ext cx="2554800" cy="7794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2" name="Google Shape;822;p26"/>
          <p:cNvCxnSpPr>
            <a:stCxn id="797" idx="2"/>
            <a:endCxn id="772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3" name="Google Shape;823;p26"/>
          <p:cNvCxnSpPr>
            <a:stCxn id="797" idx="2"/>
            <a:endCxn id="777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824" name="Google Shape;824;p26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825" name="Google Shape;825;p26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6" name="Google Shape;826;p26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827" name="Google Shape;827;p2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829" name="Google Shape;829;p26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830" name="Google Shape;830;p26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833" name="Google Shape;833;p26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p26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835" name="Google Shape;835;p26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836" name="Google Shape;836;p2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838" name="Google Shape;838;p26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839" name="Google Shape;839;p26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840" name="Google Shape;840;p26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841" name="Google Shape;841;p26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842" name="Google Shape;842;p26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843" name="Google Shape;843;p26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844" name="Google Shape;844;p26"/>
          <p:cNvCxnSpPr>
            <a:stCxn id="817" idx="2"/>
            <a:endCxn id="842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5" name="Google Shape;845;p26"/>
          <p:cNvCxnSpPr>
            <a:stCxn id="817" idx="2"/>
            <a:endCxn id="831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6" name="Google Shape;846;p26"/>
          <p:cNvCxnSpPr>
            <a:stCxn id="817" idx="2"/>
            <a:endCxn id="827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7" name="Google Shape;847;p26"/>
          <p:cNvCxnSpPr>
            <a:stCxn id="817" idx="2"/>
            <a:endCxn id="836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8" name="Google Shape;848;p26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26"/>
          <p:cNvCxnSpPr/>
          <p:nvPr/>
        </p:nvCxnSpPr>
        <p:spPr>
          <a:xfrm>
            <a:off x="9822363" y="2574500"/>
            <a:ext cx="14400" cy="2611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26"/>
          <p:cNvCxnSpPr/>
          <p:nvPr/>
        </p:nvCxnSpPr>
        <p:spPr>
          <a:xfrm>
            <a:off x="9829388" y="5199850"/>
            <a:ext cx="2514900" cy="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26"/>
          <p:cNvCxnSpPr>
            <a:endCxn id="799" idx="0"/>
          </p:cNvCxnSpPr>
          <p:nvPr/>
        </p:nvCxnSpPr>
        <p:spPr>
          <a:xfrm>
            <a:off x="12333683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2" name="Google Shape;852;p26"/>
          <p:cNvCxnSpPr/>
          <p:nvPr/>
        </p:nvCxnSpPr>
        <p:spPr>
          <a:xfrm>
            <a:off x="9815938" y="2596750"/>
            <a:ext cx="14400" cy="2611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26"/>
          <p:cNvCxnSpPr/>
          <p:nvPr/>
        </p:nvCxnSpPr>
        <p:spPr>
          <a:xfrm>
            <a:off x="9905588" y="5200575"/>
            <a:ext cx="3651600" cy="22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26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5" name="Google Shape;855;p26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856" name="Google Shape;856;p26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857" name="Google Shape;857;p26"/>
          <p:cNvSpPr txBox="1"/>
          <p:nvPr/>
        </p:nvSpPr>
        <p:spPr>
          <a:xfrm>
            <a:off x="103775" y="5387350"/>
            <a:ext cx="1443000" cy="46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(輸入相關參數)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Jenkins 部署</a:t>
            </a:r>
            <a:endParaRPr/>
          </a:p>
        </p:txBody>
      </p:sp>
      <p:sp>
        <p:nvSpPr>
          <p:cNvPr id="864" name="Google Shape;864;p2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65" name="Google Shape;865;p27"/>
          <p:cNvSpPr txBox="1"/>
          <p:nvPr/>
        </p:nvSpPr>
        <p:spPr>
          <a:xfrm>
            <a:off x="551475" y="1658525"/>
            <a:ext cx="12664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Jenkins 建置新版應用程式，部署到 DEV 環境的 OCP。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6" name="Google Shape;866;p27"/>
          <p:cNvSpPr txBox="1"/>
          <p:nvPr/>
        </p:nvSpPr>
        <p:spPr>
          <a:xfrm>
            <a:off x="551475" y="2657775"/>
            <a:ext cx="5751600" cy="5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Declarative: Tool Install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導入所需工具，如 jdk 或 oc 指令。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Selection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參數處理、列出。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Declarative: Checkout SCM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Pull Gitlab 程式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 scan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 檢查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Dependency Check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Dependency 檢查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程式建置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7" name="Google Shape;867;p27"/>
          <p:cNvPicPr preferRelativeResize="0"/>
          <p:nvPr/>
        </p:nvPicPr>
        <p:blipFill rotWithShape="1">
          <a:blip r:embed="rId3">
            <a:alphaModFix/>
          </a:blip>
          <a:srcRect b="45120" l="16422" r="0" t="24170"/>
          <a:stretch/>
        </p:blipFill>
        <p:spPr>
          <a:xfrm>
            <a:off x="5348475" y="2799150"/>
            <a:ext cx="9281925" cy="201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Jenkins 部署</a:t>
            </a:r>
            <a:endParaRPr/>
          </a:p>
        </p:txBody>
      </p:sp>
      <p:sp>
        <p:nvSpPr>
          <p:cNvPr id="874" name="Google Shape;874;p2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75" name="Google Shape;875;p28"/>
          <p:cNvSpPr txBox="1"/>
          <p:nvPr/>
        </p:nvSpPr>
        <p:spPr>
          <a:xfrm>
            <a:off x="551475" y="1658525"/>
            <a:ext cx="12664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Jenkins 建置新版應用程式，部署到 DEV 環境的 OCP。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6" name="Google Shape;876;p28"/>
          <p:cNvPicPr preferRelativeResize="0"/>
          <p:nvPr/>
        </p:nvPicPr>
        <p:blipFill rotWithShape="1">
          <a:blip r:embed="rId3">
            <a:alphaModFix/>
          </a:blip>
          <a:srcRect b="45120" l="16422" r="0" t="24170"/>
          <a:stretch/>
        </p:blipFill>
        <p:spPr>
          <a:xfrm>
            <a:off x="5348475" y="2799150"/>
            <a:ext cx="9281925" cy="201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sp>
        <p:nvSpPr>
          <p:cNvPr id="877" name="Google Shape;877;p28"/>
          <p:cNvSpPr txBox="1"/>
          <p:nvPr/>
        </p:nvSpPr>
        <p:spPr>
          <a:xfrm>
            <a:off x="662500" y="2799150"/>
            <a:ext cx="12664500" cy="5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Publish to Harbor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 Image 到 Harbor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Trivy scan image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 掃描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Trivy scan kubernetes YAML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Yaml 掃描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Rollout Deployment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滾動更新 Deployment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yaml with openshift plugin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從 Yaml 部署資源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Jenkins 部署</a:t>
            </a:r>
            <a:endParaRPr/>
          </a:p>
        </p:txBody>
      </p:sp>
      <p:sp>
        <p:nvSpPr>
          <p:cNvPr id="884" name="Google Shape;884;p2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85" name="Google Shape;885;p29"/>
          <p:cNvSpPr txBox="1"/>
          <p:nvPr/>
        </p:nvSpPr>
        <p:spPr>
          <a:xfrm>
            <a:off x="551475" y="1658525"/>
            <a:ext cx="12664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Jenkins 建置新版應用程式，部署到 DEV 環境的 OCP。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6" name="Google Shape;886;p29"/>
          <p:cNvPicPr preferRelativeResize="0"/>
          <p:nvPr/>
        </p:nvPicPr>
        <p:blipFill rotWithShape="1">
          <a:blip r:embed="rId3">
            <a:alphaModFix/>
          </a:blip>
          <a:srcRect b="45120" l="16422" r="0" t="24170"/>
          <a:stretch/>
        </p:blipFill>
        <p:spPr>
          <a:xfrm>
            <a:off x="5348475" y="2799150"/>
            <a:ext cx="9281925" cy="201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sp>
        <p:nvSpPr>
          <p:cNvPr id="887" name="Google Shape;887;p29"/>
          <p:cNvSpPr txBox="1"/>
          <p:nvPr/>
        </p:nvSpPr>
        <p:spPr>
          <a:xfrm>
            <a:off x="662500" y="2799150"/>
            <a:ext cx="12664500" cy="5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deployment rollout status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Deployment 狀態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若有誤就回滾到上一版本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Service status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Service 狀態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ServiceMonitor status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</a:t>
            </a: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ServiceMonitor 狀態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</a:t>
            </a:r>
            <a:r>
              <a:rPr b="1" lang="en-US">
                <a:solidFill>
                  <a:schemeClr val="lt2"/>
                </a:solidFill>
              </a:rPr>
              <a:t> 環境</a:t>
            </a:r>
            <a:r>
              <a:rPr b="1" lang="en-US">
                <a:solidFill>
                  <a:schemeClr val="lt2"/>
                </a:solidFill>
              </a:rPr>
              <a:t>開發</a:t>
            </a:r>
            <a:r>
              <a:rPr b="1" lang="en-US">
                <a:solidFill>
                  <a:schemeClr val="lt2"/>
                </a:solidFill>
              </a:rPr>
              <a:t> – Jenkins 上版 – </a:t>
            </a:r>
            <a:r>
              <a:rPr b="1" lang="en-US">
                <a:solidFill>
                  <a:schemeClr val="lt2"/>
                </a:solidFill>
              </a:rPr>
              <a:t>Image Build</a:t>
            </a:r>
            <a:endParaRPr/>
          </a:p>
        </p:txBody>
      </p:sp>
      <p:sp>
        <p:nvSpPr>
          <p:cNvPr id="894" name="Google Shape;894;p3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95" name="Google Shape;895;p30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人員手動啓用 Jenkins 流程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2793100" y="7176050"/>
            <a:ext cx="24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(ncbs-mid-repo-p2-A 範例)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0"/>
          <p:cNvSpPr txBox="1"/>
          <p:nvPr/>
        </p:nvSpPr>
        <p:spPr>
          <a:xfrm>
            <a:off x="9703650" y="7176050"/>
            <a:ext cx="27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(ncbs-mid-repo-p2-B 範例)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5900"/>
            <a:ext cx="6686879" cy="401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679" y="2475900"/>
            <a:ext cx="7486321" cy="450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</a:t>
            </a:r>
            <a:r>
              <a:rPr b="1" lang="en-US">
                <a:solidFill>
                  <a:schemeClr val="lt2"/>
                </a:solidFill>
              </a:rPr>
              <a:t> 環境</a:t>
            </a:r>
            <a:r>
              <a:rPr b="1" lang="en-US">
                <a:solidFill>
                  <a:schemeClr val="lt2"/>
                </a:solidFill>
              </a:rPr>
              <a:t>開發</a:t>
            </a:r>
            <a:r>
              <a:rPr b="1" lang="en-US">
                <a:solidFill>
                  <a:schemeClr val="lt2"/>
                </a:solidFill>
              </a:rPr>
              <a:t> – Jenkins 上版 – </a:t>
            </a:r>
            <a:r>
              <a:rPr b="1" lang="en-US">
                <a:solidFill>
                  <a:schemeClr val="lt2"/>
                </a:solidFill>
              </a:rPr>
              <a:t>部署 Yaml</a:t>
            </a:r>
            <a:endParaRPr/>
          </a:p>
        </p:txBody>
      </p:sp>
      <p:sp>
        <p:nvSpPr>
          <p:cNvPr id="906" name="Google Shape;906;p3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07" name="Google Shape;907;p31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人員手動啓用 Jenkins 流程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8" name="Google Shape;908;p31"/>
          <p:cNvSpPr txBox="1"/>
          <p:nvPr/>
        </p:nvSpPr>
        <p:spPr>
          <a:xfrm>
            <a:off x="2793100" y="7176050"/>
            <a:ext cx="23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1"/>
          <p:cNvSpPr txBox="1"/>
          <p:nvPr/>
        </p:nvSpPr>
        <p:spPr>
          <a:xfrm>
            <a:off x="9703650" y="7176050"/>
            <a:ext cx="24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  <p:pic>
        <p:nvPicPr>
          <p:cNvPr id="910" name="Google Shape;9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82" y="2475900"/>
            <a:ext cx="6712120" cy="403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475900"/>
            <a:ext cx="7169500" cy="43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907921" y="2587121"/>
            <a:ext cx="4389121" cy="1108350"/>
            <a:chOff x="1746229" y="1752978"/>
            <a:chExt cx="5852161" cy="1477800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1746229" y="1752978"/>
              <a:ext cx="11637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OCP CICD 流程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1907921" y="3786097"/>
            <a:ext cx="4389121" cy="1108350"/>
            <a:chOff x="1746229" y="1752978"/>
            <a:chExt cx="5852161" cy="1477800"/>
          </a:xfrm>
        </p:grpSpPr>
        <p:sp>
          <p:nvSpPr>
            <p:cNvPr id="114" name="Google Shape;114;p14"/>
            <p:cNvSpPr txBox="1"/>
            <p:nvPr/>
          </p:nvSpPr>
          <p:spPr>
            <a:xfrm>
              <a:off x="1746229" y="1752978"/>
              <a:ext cx="1341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OCP CICD 退版流程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14"/>
          <p:cNvGrpSpPr/>
          <p:nvPr/>
        </p:nvGrpSpPr>
        <p:grpSpPr>
          <a:xfrm>
            <a:off x="1755460" y="5005299"/>
            <a:ext cx="5746354" cy="1108350"/>
            <a:chOff x="1746229" y="1752978"/>
            <a:chExt cx="5852280" cy="1477800"/>
          </a:xfrm>
        </p:grpSpPr>
        <p:sp>
          <p:nvSpPr>
            <p:cNvPr id="117" name="Google Shape;117;p14"/>
            <p:cNvSpPr txBox="1"/>
            <p:nvPr/>
          </p:nvSpPr>
          <p:spPr>
            <a:xfrm>
              <a:off x="1746229" y="1752978"/>
              <a:ext cx="1341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</a:t>
              </a:r>
              <a:r>
                <a:rPr lang="en-US" sz="7200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3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2538709" y="2362577"/>
              <a:ext cx="5059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安全性工具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4"/>
          <p:cNvGrpSpPr/>
          <p:nvPr/>
        </p:nvGrpSpPr>
        <p:grpSpPr>
          <a:xfrm>
            <a:off x="7912176" y="2645675"/>
            <a:ext cx="5593849" cy="1108350"/>
            <a:chOff x="1746235" y="1752983"/>
            <a:chExt cx="7458466" cy="1477800"/>
          </a:xfrm>
        </p:grpSpPr>
        <p:sp>
          <p:nvSpPr>
            <p:cNvPr id="120" name="Google Shape;120;p14"/>
            <p:cNvSpPr txBox="1"/>
            <p:nvPr/>
          </p:nvSpPr>
          <p:spPr>
            <a:xfrm>
              <a:off x="1746235" y="1752983"/>
              <a:ext cx="13281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2538701" y="2362583"/>
              <a:ext cx="6666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 Image 管理機制</a:t>
              </a:r>
              <a:endParaRPr b="1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7912171" y="3844647"/>
            <a:ext cx="4389210" cy="1108350"/>
            <a:chOff x="1746229" y="1752978"/>
            <a:chExt cx="5852280" cy="1477800"/>
          </a:xfrm>
        </p:grpSpPr>
        <p:sp>
          <p:nvSpPr>
            <p:cNvPr id="123" name="Google Shape;123;p14"/>
            <p:cNvSpPr txBox="1"/>
            <p:nvPr/>
          </p:nvSpPr>
          <p:spPr>
            <a:xfrm>
              <a:off x="1746229" y="1752978"/>
              <a:ext cx="1341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</a:t>
              </a:r>
              <a:r>
                <a:rPr lang="en-US" sz="7200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5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2538709" y="2362577"/>
              <a:ext cx="50598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OCP </a:t>
              </a:r>
              <a:r>
                <a:rPr b="1" lang="en-US" sz="2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部署 Yaml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7759710" y="5063849"/>
            <a:ext cx="5746354" cy="1108350"/>
            <a:chOff x="1746229" y="1752978"/>
            <a:chExt cx="5852280" cy="1477800"/>
          </a:xfrm>
        </p:grpSpPr>
        <p:sp>
          <p:nvSpPr>
            <p:cNvPr id="126" name="Google Shape;126;p14"/>
            <p:cNvSpPr txBox="1"/>
            <p:nvPr/>
          </p:nvSpPr>
          <p:spPr>
            <a:xfrm>
              <a:off x="1746229" y="1752978"/>
              <a:ext cx="1341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</a:t>
              </a:r>
              <a:r>
                <a:rPr lang="en-US" sz="7200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6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2538709" y="2362577"/>
              <a:ext cx="5059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待討論事項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2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7" name="Google Shape;917;p32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2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 - Jenkins OCP初次部署流程 - Image Build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919" name="Google Shape;919;p3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20" name="Google Shape;920;p32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1" name="Google Shape;921;p32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2" name="Google Shape;922;p32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3" name="Google Shape;923;p32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924" name="Google Shape;924;p3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925" name="Google Shape;925;p3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26" name="Google Shape;926;p3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27" name="Google Shape;927;p3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32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929" name="Google Shape;929;p3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930" name="Google Shape;930;p3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31" name="Google Shape;931;p3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32" name="Google Shape;932;p3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933" name="Google Shape;933;p32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934" name="Google Shape;934;p32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935" name="Google Shape;935;p32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36" name="Google Shape;936;p32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937" name="Google Shape;93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8" name="Google Shape;938;p32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939" name="Google Shape;939;p32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940" name="Google Shape;940;p32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941" name="Google Shape;941;p32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43" name="Google Shape;943;p32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944" name="Google Shape;944;p32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945" name="Google Shape;945;p3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946" name="Google Shape;946;p3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947" name="Google Shape;947;p3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48" name="Google Shape;948;p3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949" name="Google Shape;949;p32"/>
          <p:cNvCxnSpPr>
            <a:stCxn id="950" idx="2"/>
            <a:endCxn id="947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51" name="Google Shape;9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955" name="Google Shape;955;p32"/>
          <p:cNvCxnSpPr>
            <a:stCxn id="956" idx="1"/>
            <a:endCxn id="953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956" name="Google Shape;95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957" name="Google Shape;957;p32"/>
          <p:cNvCxnSpPr>
            <a:stCxn id="953" idx="2"/>
            <a:endCxn id="952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958" name="Google Shape;958;p32"/>
          <p:cNvCxnSpPr>
            <a:stCxn id="952" idx="1"/>
            <a:endCxn id="951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959" name="Google Shape;959;p32"/>
          <p:cNvCxnSpPr>
            <a:stCxn id="954" idx="2"/>
            <a:endCxn id="951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960" name="Google Shape;960;p32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961" name="Google Shape;96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2" name="Google Shape;962;p32"/>
          <p:cNvCxnSpPr>
            <a:stCxn id="961" idx="3"/>
            <a:endCxn id="941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963" name="Google Shape;963;p32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4" name="Google Shape;964;p32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32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966" name="Google Shape;966;p32"/>
          <p:cNvCxnSpPr>
            <a:stCxn id="941" idx="6"/>
            <a:endCxn id="967" idx="1"/>
          </p:cNvCxnSpPr>
          <p:nvPr/>
        </p:nvCxnSpPr>
        <p:spPr>
          <a:xfrm>
            <a:off x="2982088" y="4832552"/>
            <a:ext cx="2033700" cy="7413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8" name="Google Shape;968;p32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2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2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0" name="Google Shape;970;p32"/>
          <p:cNvCxnSpPr>
            <a:stCxn id="968" idx="2"/>
            <a:endCxn id="950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971" name="Google Shape;971;p32"/>
          <p:cNvCxnSpPr>
            <a:stCxn id="967" idx="2"/>
            <a:endCxn id="969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972" name="Google Shape;972;p32"/>
          <p:cNvCxnSpPr>
            <a:stCxn id="969" idx="3"/>
            <a:endCxn id="951" idx="1"/>
          </p:cNvCxnSpPr>
          <p:nvPr/>
        </p:nvCxnSpPr>
        <p:spPr>
          <a:xfrm>
            <a:off x="8133000" y="5611508"/>
            <a:ext cx="2537100" cy="7800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3" name="Google Shape;973;p32"/>
          <p:cNvCxnSpPr>
            <a:stCxn id="950" idx="2"/>
            <a:endCxn id="925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4" name="Google Shape;974;p32"/>
          <p:cNvCxnSpPr>
            <a:stCxn id="950" idx="2"/>
            <a:endCxn id="930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75" name="Google Shape;975;p32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976" name="Google Shape;976;p32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7" name="Google Shape;977;p32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978" name="Google Shape;978;p3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980" name="Google Shape;980;p32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981" name="Google Shape;981;p3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982" name="Google Shape;982;p3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83" name="Google Shape;983;p3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84" name="Google Shape;984;p3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32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986" name="Google Shape;986;p3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987" name="Google Shape;987;p3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989" name="Google Shape;989;p3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990" name="Google Shape;990;p32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991" name="Google Shape;991;p3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992" name="Google Shape;992;p3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993" name="Google Shape;993;p3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994" name="Google Shape;994;p3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995" name="Google Shape;995;p32"/>
          <p:cNvCxnSpPr>
            <a:stCxn id="969" idx="2"/>
            <a:endCxn id="993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6" name="Google Shape;996;p32"/>
          <p:cNvCxnSpPr>
            <a:stCxn id="969" idx="2"/>
            <a:endCxn id="982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7" name="Google Shape;997;p32"/>
          <p:cNvCxnSpPr>
            <a:stCxn id="969" idx="2"/>
            <a:endCxn id="978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8" name="Google Shape;998;p32"/>
          <p:cNvCxnSpPr>
            <a:stCxn id="969" idx="2"/>
            <a:endCxn id="987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9" name="Google Shape;999;p32"/>
          <p:cNvCxnSpPr>
            <a:endCxn id="954" idx="0"/>
          </p:cNvCxnSpPr>
          <p:nvPr/>
        </p:nvCxnSpPr>
        <p:spPr>
          <a:xfrm>
            <a:off x="8133095" y="5620988"/>
            <a:ext cx="5427900" cy="2604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32"/>
          <p:cNvCxnSpPr>
            <a:stCxn id="969" idx="3"/>
            <a:endCxn id="952" idx="0"/>
          </p:cNvCxnSpPr>
          <p:nvPr/>
        </p:nvCxnSpPr>
        <p:spPr>
          <a:xfrm>
            <a:off x="8133000" y="5611508"/>
            <a:ext cx="4200600" cy="3177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1" name="Google Shape;1001;p32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1002" name="Google Shape;1002;p32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1003" name="Google Shape;1003;p32"/>
          <p:cNvSpPr txBox="1"/>
          <p:nvPr/>
        </p:nvSpPr>
        <p:spPr>
          <a:xfrm>
            <a:off x="103775" y="3771900"/>
            <a:ext cx="1411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程式</a:t>
            </a:r>
            <a:r>
              <a:rPr b="1" lang="en-US" sz="2400"/>
              <a:t>建置</a:t>
            </a:r>
            <a:endParaRPr b="1" sz="2400"/>
          </a:p>
        </p:txBody>
      </p:sp>
      <p:sp>
        <p:nvSpPr>
          <p:cNvPr id="1004" name="Google Shape;1004;p32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cmn-app:1.0.1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5" name="Google Shape;1005;p32"/>
          <p:cNvSpPr txBox="1"/>
          <p:nvPr/>
        </p:nvSpPr>
        <p:spPr>
          <a:xfrm>
            <a:off x="10270125" y="513871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當前cmn-app:1.0.1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06" name="Google Shape;1006;p32"/>
          <p:cNvCxnSpPr>
            <a:stCxn id="1005" idx="2"/>
            <a:endCxn id="951" idx="0"/>
          </p:cNvCxnSpPr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7" name="Google Shape;1007;p32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3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3" name="Google Shape;1013;p33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33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 - </a:t>
            </a:r>
            <a:r>
              <a:rPr b="1" lang="en-US">
                <a:solidFill>
                  <a:schemeClr val="lt2"/>
                </a:solidFill>
              </a:rPr>
              <a:t>Jenkins OCP</a:t>
            </a:r>
            <a:r>
              <a:rPr b="1" lang="en-US">
                <a:solidFill>
                  <a:schemeClr val="lt2"/>
                </a:solidFill>
              </a:rPr>
              <a:t>初次部署流程 - 部署 Yaml</a:t>
            </a:r>
            <a:endParaRPr/>
          </a:p>
        </p:txBody>
      </p:sp>
      <p:sp>
        <p:nvSpPr>
          <p:cNvPr id="1015" name="Google Shape;1015;p3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016" name="Google Shape;1016;p33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7" name="Google Shape;1017;p33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8" name="Google Shape;1018;p33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9" name="Google Shape;1019;p33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1020" name="Google Shape;1020;p33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021" name="Google Shape;1021;p33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023" name="Google Shape;1023;p33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1025" name="Google Shape;1025;p33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028" name="Google Shape;1028;p33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29" name="Google Shape;1029;p33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1030" name="Google Shape;1030;p33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1031" name="Google Shape;1031;p33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32" name="Google Shape;1032;p33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1033" name="Google Shape;103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4" name="Google Shape;1034;p33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1035" name="Google Shape;1035;p33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036" name="Google Shape;1036;p33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1037" name="Google Shape;1037;p33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039" name="Google Shape;1039;p33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40" name="Google Shape;1040;p33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1041" name="Google Shape;1041;p33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042" name="Google Shape;1042;p33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043" name="Google Shape;1043;p33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045" name="Google Shape;1045;p33"/>
          <p:cNvCxnSpPr>
            <a:stCxn id="1046" idx="2"/>
            <a:endCxn id="1043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47" name="Google Shape;10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1051" name="Google Shape;1051;p33"/>
          <p:cNvCxnSpPr>
            <a:stCxn id="1052" idx="1"/>
            <a:endCxn id="1049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1052" name="Google Shape;105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1053" name="Google Shape;1053;p33"/>
          <p:cNvCxnSpPr>
            <a:stCxn id="1049" idx="2"/>
            <a:endCxn id="1048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054" name="Google Shape;1054;p33"/>
          <p:cNvCxnSpPr>
            <a:stCxn id="1048" idx="1"/>
            <a:endCxn id="1047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055" name="Google Shape;1055;p33"/>
          <p:cNvCxnSpPr>
            <a:stCxn id="1050" idx="2"/>
            <a:endCxn id="1047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056" name="Google Shape;1056;p33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1057" name="Google Shape;105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8" name="Google Shape;1058;p33"/>
          <p:cNvCxnSpPr>
            <a:stCxn id="1057" idx="3"/>
            <a:endCxn id="1037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059" name="Google Shape;1059;p33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0" name="Google Shape;1060;p33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33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62" name="Google Shape;1062;p33"/>
          <p:cNvCxnSpPr>
            <a:stCxn id="1037" idx="6"/>
            <a:endCxn id="1063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3" name="Google Shape;1063;p33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33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33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3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6" name="Google Shape;1066;p33"/>
          <p:cNvCxnSpPr>
            <a:stCxn id="1063" idx="2"/>
            <a:endCxn id="1046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067" name="Google Shape;1067;p33"/>
          <p:cNvCxnSpPr>
            <a:stCxn id="1064" idx="2"/>
            <a:endCxn id="1065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068" name="Google Shape;1068;p33"/>
          <p:cNvCxnSpPr>
            <a:stCxn id="1046" idx="3"/>
            <a:endCxn id="1047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9" name="Google Shape;1069;p33"/>
          <p:cNvCxnSpPr>
            <a:stCxn id="1046" idx="2"/>
            <a:endCxn id="1021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0" name="Google Shape;1070;p33"/>
          <p:cNvCxnSpPr>
            <a:stCxn id="1046" idx="2"/>
            <a:endCxn id="1026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071" name="Google Shape;1071;p33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1072" name="Google Shape;1072;p33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" name="Google Shape;1073;p33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1074" name="Google Shape;1074;p33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1076" name="Google Shape;1076;p33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1077" name="Google Shape;1077;p33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078" name="Google Shape;1078;p33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080" name="Google Shape;1080;p33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33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1082" name="Google Shape;1082;p33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083" name="Google Shape;1083;p33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085" name="Google Shape;1085;p33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86" name="Google Shape;1086;p33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1087" name="Google Shape;1087;p33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088" name="Google Shape;1088;p33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089" name="Google Shape;1089;p33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091" name="Google Shape;1091;p33"/>
          <p:cNvCxnSpPr>
            <a:stCxn id="1065" idx="2"/>
            <a:endCxn id="1089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2" name="Google Shape;1092;p33"/>
          <p:cNvCxnSpPr>
            <a:stCxn id="1065" idx="2"/>
            <a:endCxn id="1078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3" name="Google Shape;1093;p33"/>
          <p:cNvCxnSpPr>
            <a:stCxn id="1065" idx="2"/>
            <a:endCxn id="1074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4" name="Google Shape;1094;p33"/>
          <p:cNvCxnSpPr>
            <a:stCxn id="1065" idx="2"/>
            <a:endCxn id="1083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5" name="Google Shape;1095;p33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33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33"/>
          <p:cNvCxnSpPr>
            <a:endCxn id="1048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8" name="Google Shape;1098;p33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33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1100" name="Google Shape;1100;p33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1101" name="Google Shape;1101;p33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p33"/>
          <p:cNvSpPr txBox="1"/>
          <p:nvPr/>
        </p:nvSpPr>
        <p:spPr>
          <a:xfrm>
            <a:off x="27575" y="3771900"/>
            <a:ext cx="167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部署</a:t>
            </a:r>
            <a:r>
              <a:rPr b="1" lang="en-US" sz="2400"/>
              <a:t> Yaml</a:t>
            </a:r>
            <a:endParaRPr b="1" sz="2400"/>
          </a:p>
        </p:txBody>
      </p:sp>
      <p:sp>
        <p:nvSpPr>
          <p:cNvPr id="1103" name="Google Shape;1103;p33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部署資源</a:t>
            </a:r>
            <a:endParaRPr b="1" sz="1200"/>
          </a:p>
        </p:txBody>
      </p:sp>
      <p:sp>
        <p:nvSpPr>
          <p:cNvPr id="1104" name="Google Shape;1104;p33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05" name="Google Shape;1105;p33"/>
          <p:cNvSpPr txBox="1"/>
          <p:nvPr/>
        </p:nvSpPr>
        <p:spPr>
          <a:xfrm>
            <a:off x="10270125" y="51649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更新成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106" name="Google Shape;1106;p33"/>
          <p:cNvCxnSpPr/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4"/>
          <p:cNvSpPr txBox="1"/>
          <p:nvPr>
            <p:ph type="title"/>
          </p:nvPr>
        </p:nvSpPr>
        <p:spPr>
          <a:xfrm>
            <a:off x="457200" y="685800"/>
            <a:ext cx="12344400" cy="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DEV 環境開發-  Checkmarx Code Scan</a:t>
            </a:r>
            <a:endParaRPr/>
          </a:p>
        </p:txBody>
      </p:sp>
      <p:sp>
        <p:nvSpPr>
          <p:cNvPr id="1113" name="Google Shape;1113;p3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75" y="3514079"/>
            <a:ext cx="8198449" cy="36671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5" name="Google Shape;11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" y="3514071"/>
            <a:ext cx="6223501" cy="2148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6" name="Google Shape;1116;p34"/>
          <p:cNvSpPr txBox="1"/>
          <p:nvPr/>
        </p:nvSpPr>
        <p:spPr>
          <a:xfrm>
            <a:off x="551475" y="1736725"/>
            <a:ext cx="12664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</a:t>
            </a: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Checkmarx 進行程式碼掃描，進行安全漏洞的檢測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如果檢查漏洞超出設定閾值，則會在該階段失敗。 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研發處測試人員驗測</a:t>
            </a:r>
            <a:endParaRPr/>
          </a:p>
        </p:txBody>
      </p:sp>
      <p:sp>
        <p:nvSpPr>
          <p:cNvPr id="1123" name="Google Shape;1123;p3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124" name="Google Shape;1124;p35"/>
          <p:cNvSpPr txBox="1"/>
          <p:nvPr/>
        </p:nvSpPr>
        <p:spPr>
          <a:xfrm>
            <a:off x="960120" y="1828800"/>
            <a:ext cx="126644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測試有問題，與開發主管確認問題原因，需修改程式時，通知研發處開發人員修改。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A. 研發處開發人員直接使用(2.)建立的開發分支進行修改，不需要重新建立新的開發分支。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B. 研發處開發人員從(3.) 開始做到此步驟，請測試人員進行測試。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測試沒問題，通知開發主管可以上版到STAGE。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MR 到 main 分支</a:t>
            </a:r>
            <a:endParaRPr/>
          </a:p>
        </p:txBody>
      </p:sp>
      <p:sp>
        <p:nvSpPr>
          <p:cNvPr id="1131" name="Google Shape;1131;p3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132" name="Google Shape;1132;p36"/>
          <p:cNvSpPr txBox="1"/>
          <p:nvPr/>
        </p:nvSpPr>
        <p:spPr>
          <a:xfrm>
            <a:off x="960120" y="1828800"/>
            <a:ext cx="126644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確認測試沒問題，開發主管發起 MR 到 main 分支。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以 main 分支建立 Tag。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並送申請單到 STAGE 審核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33" name="Google Shape;11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709" y="3429000"/>
            <a:ext cx="10116982" cy="33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7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新版流程規劃(CICD) – DEV to STAGE</a:t>
            </a:r>
            <a:endParaRPr/>
          </a:p>
        </p:txBody>
      </p:sp>
      <p:sp>
        <p:nvSpPr>
          <p:cNvPr id="1139" name="Google Shape;1139;p3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1140" name="Google Shape;1140;p37"/>
          <p:cNvSpPr/>
          <p:nvPr/>
        </p:nvSpPr>
        <p:spPr>
          <a:xfrm flipH="1" rot="5400000">
            <a:off x="7423205" y="461579"/>
            <a:ext cx="595500" cy="8576632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37"/>
          <p:cNvGrpSpPr/>
          <p:nvPr/>
        </p:nvGrpSpPr>
        <p:grpSpPr>
          <a:xfrm>
            <a:off x="2085575" y="4114800"/>
            <a:ext cx="1960832" cy="819992"/>
            <a:chOff x="396928" y="1781997"/>
            <a:chExt cx="1960832" cy="819992"/>
          </a:xfrm>
        </p:grpSpPr>
        <p:sp>
          <p:nvSpPr>
            <p:cNvPr id="1142" name="Google Shape;1142;p37"/>
            <p:cNvSpPr/>
            <p:nvPr/>
          </p:nvSpPr>
          <p:spPr>
            <a:xfrm>
              <a:off x="594360" y="211658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Gitlab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descr="Gitlab - Free brands and logotypes icons" id="1143" name="Google Shape;114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28" y="1781997"/>
              <a:ext cx="669184" cy="66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4" name="Google Shape;1144;p37"/>
          <p:cNvGrpSpPr/>
          <p:nvPr/>
        </p:nvGrpSpPr>
        <p:grpSpPr>
          <a:xfrm>
            <a:off x="3979056" y="4147955"/>
            <a:ext cx="1465200" cy="877395"/>
            <a:chOff x="2221559" y="2169965"/>
            <a:chExt cx="1465200" cy="877395"/>
          </a:xfrm>
        </p:grpSpPr>
        <p:sp>
          <p:nvSpPr>
            <p:cNvPr id="1145" name="Google Shape;1145;p37"/>
            <p:cNvSpPr/>
            <p:nvPr/>
          </p:nvSpPr>
          <p:spPr>
            <a:xfrm>
              <a:off x="2742231" y="256406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7"/>
            <p:cNvSpPr txBox="1"/>
            <p:nvPr/>
          </p:nvSpPr>
          <p:spPr>
            <a:xfrm>
              <a:off x="2221559" y="2169965"/>
              <a:ext cx="146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開發人員主管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醫生" id="1147" name="Google Shape;114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9780" y="2577365"/>
              <a:ext cx="413069" cy="413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8" name="Google Shape;1148;p37"/>
          <p:cNvGrpSpPr/>
          <p:nvPr/>
        </p:nvGrpSpPr>
        <p:grpSpPr>
          <a:xfrm>
            <a:off x="5427336" y="3918186"/>
            <a:ext cx="1508700" cy="1095600"/>
            <a:chOff x="3838977" y="1957804"/>
            <a:chExt cx="1508700" cy="1095600"/>
          </a:xfrm>
        </p:grpSpPr>
        <p:sp>
          <p:nvSpPr>
            <p:cNvPr id="1149" name="Google Shape;1149;p37"/>
            <p:cNvSpPr/>
            <p:nvPr/>
          </p:nvSpPr>
          <p:spPr>
            <a:xfrm>
              <a:off x="4351637" y="257010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0" name="Google Shape;115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30224" y="2641201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1" name="Google Shape;1151;p37"/>
            <p:cNvSpPr txBox="1"/>
            <p:nvPr/>
          </p:nvSpPr>
          <p:spPr>
            <a:xfrm>
              <a:off x="3838977" y="1957804"/>
              <a:ext cx="1508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p37"/>
          <p:cNvGrpSpPr/>
          <p:nvPr/>
        </p:nvGrpSpPr>
        <p:grpSpPr>
          <a:xfrm>
            <a:off x="6855635" y="3908912"/>
            <a:ext cx="1451100" cy="1075546"/>
            <a:chOff x="5514382" y="1977858"/>
            <a:chExt cx="1451100" cy="1075546"/>
          </a:xfrm>
        </p:grpSpPr>
        <p:sp>
          <p:nvSpPr>
            <p:cNvPr id="1153" name="Google Shape;1153;p37"/>
            <p:cNvSpPr/>
            <p:nvPr/>
          </p:nvSpPr>
          <p:spPr>
            <a:xfrm>
              <a:off x="5985320" y="257010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4" name="Google Shape;115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63907" y="2641201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p37"/>
            <p:cNvSpPr txBox="1"/>
            <p:nvPr/>
          </p:nvSpPr>
          <p:spPr>
            <a:xfrm>
              <a:off x="5514382" y="1977858"/>
              <a:ext cx="1451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37"/>
          <p:cNvSpPr txBox="1"/>
          <p:nvPr/>
        </p:nvSpPr>
        <p:spPr>
          <a:xfrm>
            <a:off x="8244678" y="4648188"/>
            <a:ext cx="24117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程式人員主管決定進測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7"/>
          <p:cNvSpPr/>
          <p:nvPr/>
        </p:nvSpPr>
        <p:spPr>
          <a:xfrm>
            <a:off x="10245871" y="4501158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8" name="Google Shape;1158;p37"/>
          <p:cNvSpPr/>
          <p:nvPr/>
        </p:nvSpPr>
        <p:spPr>
          <a:xfrm>
            <a:off x="2184282" y="3215167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DEV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– 審核申請單</a:t>
            </a:r>
            <a:endParaRPr/>
          </a:p>
        </p:txBody>
      </p:sp>
      <p:sp>
        <p:nvSpPr>
          <p:cNvPr id="1165" name="Google Shape;1165;p3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166" name="Google Shape;1166;p38"/>
          <p:cNvSpPr txBox="1"/>
          <p:nvPr/>
        </p:nvSpPr>
        <p:spPr>
          <a:xfrm>
            <a:off x="960120" y="1828800"/>
            <a:ext cx="126644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資管科人員 確認 開發主管 傳來的申請單(Notes)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若無問題，資管科人員則手動進行 Compare list </a:t>
            </a: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(針對此次版本以及上次 STAGE 版本)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動作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 DEV 與 STAGE 環境程式碼都無問題，資管科人員再手動操作 Jenkins 上版。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7" name="Google Shape;1167;p38"/>
          <p:cNvSpPr/>
          <p:nvPr/>
        </p:nvSpPr>
        <p:spPr>
          <a:xfrm flipH="1" rot="5400000">
            <a:off x="4191005" y="1891606"/>
            <a:ext cx="595500" cy="6065844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38"/>
          <p:cNvGrpSpPr/>
          <p:nvPr/>
        </p:nvGrpSpPr>
        <p:grpSpPr>
          <a:xfrm>
            <a:off x="3171058" y="4022892"/>
            <a:ext cx="1314225" cy="1469422"/>
            <a:chOff x="9780079" y="2205261"/>
            <a:chExt cx="1314225" cy="1469422"/>
          </a:xfrm>
        </p:grpSpPr>
        <p:sp>
          <p:nvSpPr>
            <p:cNvPr id="1169" name="Google Shape;1169;p38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0" name="Google Shape;1170;p38"/>
            <p:cNvCxnSpPr>
              <a:stCxn id="1171" idx="0"/>
              <a:endCxn id="1172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71" name="Google Shape;1171;p38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1173" name="Google Shape;117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4" name="Google Shape;1174;p38"/>
          <p:cNvSpPr/>
          <p:nvPr/>
        </p:nvSpPr>
        <p:spPr>
          <a:xfrm>
            <a:off x="1455834" y="4675791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75" name="Google Shape;1175;p38"/>
          <p:cNvGrpSpPr/>
          <p:nvPr/>
        </p:nvGrpSpPr>
        <p:grpSpPr>
          <a:xfrm>
            <a:off x="5064597" y="4219518"/>
            <a:ext cx="1412963" cy="1272729"/>
            <a:chOff x="6515484" y="5872882"/>
            <a:chExt cx="1412963" cy="1272729"/>
          </a:xfrm>
        </p:grpSpPr>
        <p:sp>
          <p:nvSpPr>
            <p:cNvPr id="1176" name="Google Shape;1176;p38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8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1178" name="Google Shape;1178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9" name="Google Shape;1179;p38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80" name="Google Shape;1180;p38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38"/>
          <p:cNvSpPr/>
          <p:nvPr/>
        </p:nvSpPr>
        <p:spPr>
          <a:xfrm rot="-5400000">
            <a:off x="3084175" y="6480100"/>
            <a:ext cx="16479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– 同步比對</a:t>
            </a:r>
            <a:endParaRPr/>
          </a:p>
        </p:txBody>
      </p:sp>
      <p:sp>
        <p:nvSpPr>
          <p:cNvPr id="1188" name="Google Shape;1188;p3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189" name="Google Shape;1189;p39"/>
          <p:cNvSpPr txBox="1"/>
          <p:nvPr/>
        </p:nvSpPr>
        <p:spPr>
          <a:xfrm>
            <a:off x="960125" y="1828800"/>
            <a:ext cx="10012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同步 DEV 環境的 Gitlab 專案到 STAGE 環境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檢驗 Tag 是否存在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GIT 原生功能，將當前版本與上一次 STAGE 版本進行比對。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572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寄送比對結果 Email，給開發主管以及資管科人員。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52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0" name="Google Shape;1190;p39"/>
          <p:cNvSpPr/>
          <p:nvPr/>
        </p:nvSpPr>
        <p:spPr>
          <a:xfrm flipH="1" rot="5400000">
            <a:off x="11419031" y="-310771"/>
            <a:ext cx="595500" cy="56826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" name="Google Shape;1191;p39"/>
          <p:cNvGrpSpPr/>
          <p:nvPr/>
        </p:nvGrpSpPr>
        <p:grpSpPr>
          <a:xfrm>
            <a:off x="12729690" y="1966993"/>
            <a:ext cx="1412963" cy="1272729"/>
            <a:chOff x="6515484" y="5872882"/>
            <a:chExt cx="1412963" cy="1272729"/>
          </a:xfrm>
        </p:grpSpPr>
        <p:sp>
          <p:nvSpPr>
            <p:cNvPr id="1192" name="Google Shape;1192;p39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9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1194" name="Google Shape;119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5" name="Google Shape;1195;p39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96" name="Google Shape;1196;p39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9"/>
          <p:cNvGrpSpPr/>
          <p:nvPr/>
        </p:nvGrpSpPr>
        <p:grpSpPr>
          <a:xfrm>
            <a:off x="11040494" y="1736725"/>
            <a:ext cx="1314225" cy="1469422"/>
            <a:chOff x="9780079" y="2205261"/>
            <a:chExt cx="1314225" cy="1469422"/>
          </a:xfrm>
        </p:grpSpPr>
        <p:sp>
          <p:nvSpPr>
            <p:cNvPr id="1198" name="Google Shape;1198;p39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9" name="Google Shape;1199;p39"/>
            <p:cNvCxnSpPr>
              <a:stCxn id="1200" idx="0"/>
              <a:endCxn id="1201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00" name="Google Shape;1200;p39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1202" name="Google Shape;120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3" name="Google Shape;1203;p39"/>
          <p:cNvSpPr/>
          <p:nvPr/>
        </p:nvSpPr>
        <p:spPr>
          <a:xfrm>
            <a:off x="8702165" y="2288008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04" name="Google Shape;12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822" y="3851216"/>
            <a:ext cx="6397153" cy="35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39"/>
          <p:cNvSpPr/>
          <p:nvPr/>
        </p:nvSpPr>
        <p:spPr>
          <a:xfrm rot="-5400000">
            <a:off x="12612225" y="4205100"/>
            <a:ext cx="16479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0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DEV </a:t>
            </a:r>
            <a:r>
              <a:rPr b="1" lang="en-US">
                <a:solidFill>
                  <a:schemeClr val="lt2"/>
                </a:solidFill>
              </a:rPr>
              <a:t>環境進版到</a:t>
            </a:r>
            <a:r>
              <a:rPr b="1" lang="en-US" sz="3600">
                <a:solidFill>
                  <a:schemeClr val="lt2"/>
                </a:solidFill>
              </a:rPr>
              <a:t> STAGE </a:t>
            </a:r>
            <a:r>
              <a:rPr b="1" lang="en-US">
                <a:solidFill>
                  <a:schemeClr val="lt2"/>
                </a:solidFill>
              </a:rPr>
              <a:t>環境</a:t>
            </a:r>
            <a:endParaRPr/>
          </a:p>
        </p:txBody>
      </p:sp>
      <p:sp>
        <p:nvSpPr>
          <p:cNvPr id="1211" name="Google Shape;1211;p4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1212" name="Google Shape;1212;p40"/>
          <p:cNvSpPr/>
          <p:nvPr/>
        </p:nvSpPr>
        <p:spPr>
          <a:xfrm flipH="1" rot="5400000">
            <a:off x="10780012" y="1719134"/>
            <a:ext cx="595500" cy="5096167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40"/>
          <p:cNvSpPr/>
          <p:nvPr/>
        </p:nvSpPr>
        <p:spPr>
          <a:xfrm>
            <a:off x="13557900" y="4119879"/>
            <a:ext cx="1072500" cy="15960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4" name="Google Shape;1214;p40"/>
          <p:cNvSpPr/>
          <p:nvPr/>
        </p:nvSpPr>
        <p:spPr>
          <a:xfrm flipH="1" rot="5400000">
            <a:off x="6916529" y="-1046623"/>
            <a:ext cx="595500" cy="13007400"/>
          </a:xfrm>
          <a:prstGeom prst="downArrow">
            <a:avLst>
              <a:gd fmla="val 50000" name="adj1"/>
              <a:gd fmla="val 72735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5" name="Google Shape;1215;p40"/>
          <p:cNvGrpSpPr/>
          <p:nvPr/>
        </p:nvGrpSpPr>
        <p:grpSpPr>
          <a:xfrm>
            <a:off x="11373596" y="4920062"/>
            <a:ext cx="1147800" cy="1477028"/>
            <a:chOff x="3671713" y="3966561"/>
            <a:chExt cx="1147800" cy="1477028"/>
          </a:xfrm>
        </p:grpSpPr>
        <p:sp>
          <p:nvSpPr>
            <p:cNvPr id="1216" name="Google Shape;1216;p40"/>
            <p:cNvSpPr/>
            <p:nvPr/>
          </p:nvSpPr>
          <p:spPr>
            <a:xfrm>
              <a:off x="4056896" y="4286189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篩選" id="1217" name="Google Shape;121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0857" y="4370150"/>
              <a:ext cx="315504" cy="315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40"/>
            <p:cNvSpPr txBox="1"/>
            <p:nvPr/>
          </p:nvSpPr>
          <p:spPr>
            <a:xfrm>
              <a:off x="3991753" y="3966561"/>
              <a:ext cx="561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219" name="Google Shape;1219;p40"/>
            <p:cNvCxnSpPr>
              <a:stCxn id="1216" idx="4"/>
            </p:cNvCxnSpPr>
            <p:nvPr/>
          </p:nvCxnSpPr>
          <p:spPr>
            <a:xfrm>
              <a:off x="4298546" y="4769489"/>
              <a:ext cx="0" cy="6741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20" name="Google Shape;1220;p40"/>
            <p:cNvSpPr/>
            <p:nvPr/>
          </p:nvSpPr>
          <p:spPr>
            <a:xfrm>
              <a:off x="3671713" y="4928571"/>
              <a:ext cx="1147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Tests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40"/>
          <p:cNvGrpSpPr/>
          <p:nvPr/>
        </p:nvGrpSpPr>
        <p:grpSpPr>
          <a:xfrm>
            <a:off x="10079327" y="4907194"/>
            <a:ext cx="1202700" cy="1533109"/>
            <a:chOff x="5271913" y="3943982"/>
            <a:chExt cx="1202700" cy="1533109"/>
          </a:xfrm>
        </p:grpSpPr>
        <p:sp>
          <p:nvSpPr>
            <p:cNvPr id="1222" name="Google Shape;1222;p40"/>
            <p:cNvSpPr/>
            <p:nvPr/>
          </p:nvSpPr>
          <p:spPr>
            <a:xfrm>
              <a:off x="5637324" y="4278208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5775331" y="4415070"/>
              <a:ext cx="207538" cy="209701"/>
            </a:xfrm>
            <a:custGeom>
              <a:rect b="b" l="l" r="r" t="t"/>
              <a:pathLst>
                <a:path extrusionOk="0" h="146" w="145">
                  <a:moveTo>
                    <a:pt x="145" y="63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45" y="84"/>
                    <a:pt x="144" y="85"/>
                    <a:pt x="144" y="86"/>
                  </a:cubicBezTo>
                  <a:cubicBezTo>
                    <a:pt x="144" y="87"/>
                    <a:pt x="143" y="87"/>
                    <a:pt x="142" y="87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3" y="93"/>
                    <a:pt x="122" y="96"/>
                    <a:pt x="121" y="98"/>
                  </a:cubicBezTo>
                  <a:cubicBezTo>
                    <a:pt x="123" y="101"/>
                    <a:pt x="127" y="106"/>
                    <a:pt x="131" y="111"/>
                  </a:cubicBezTo>
                  <a:cubicBezTo>
                    <a:pt x="132" y="112"/>
                    <a:pt x="132" y="113"/>
                    <a:pt x="132" y="114"/>
                  </a:cubicBezTo>
                  <a:cubicBezTo>
                    <a:pt x="132" y="115"/>
                    <a:pt x="132" y="115"/>
                    <a:pt x="131" y="116"/>
                  </a:cubicBezTo>
                  <a:cubicBezTo>
                    <a:pt x="129" y="118"/>
                    <a:pt x="126" y="122"/>
                    <a:pt x="122" y="126"/>
                  </a:cubicBezTo>
                  <a:cubicBezTo>
                    <a:pt x="117" y="131"/>
                    <a:pt x="114" y="133"/>
                    <a:pt x="113" y="133"/>
                  </a:cubicBezTo>
                  <a:cubicBezTo>
                    <a:pt x="112" y="133"/>
                    <a:pt x="111" y="133"/>
                    <a:pt x="110" y="132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95" y="123"/>
                    <a:pt x="92" y="124"/>
                    <a:pt x="89" y="125"/>
                  </a:cubicBezTo>
                  <a:cubicBezTo>
                    <a:pt x="88" y="134"/>
                    <a:pt x="87" y="140"/>
                    <a:pt x="86" y="143"/>
                  </a:cubicBezTo>
                  <a:cubicBezTo>
                    <a:pt x="86" y="145"/>
                    <a:pt x="84" y="146"/>
                    <a:pt x="83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1" y="146"/>
                    <a:pt x="60" y="145"/>
                    <a:pt x="59" y="145"/>
                  </a:cubicBezTo>
                  <a:cubicBezTo>
                    <a:pt x="59" y="144"/>
                    <a:pt x="58" y="144"/>
                    <a:pt x="58" y="143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2" y="124"/>
                    <a:pt x="50" y="123"/>
                    <a:pt x="47" y="122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3"/>
                    <a:pt x="32" y="133"/>
                    <a:pt x="31" y="133"/>
                  </a:cubicBezTo>
                  <a:cubicBezTo>
                    <a:pt x="31" y="133"/>
                    <a:pt x="30" y="132"/>
                    <a:pt x="29" y="132"/>
                  </a:cubicBezTo>
                  <a:cubicBezTo>
                    <a:pt x="21" y="125"/>
                    <a:pt x="16" y="119"/>
                    <a:pt x="13" y="116"/>
                  </a:cubicBezTo>
                  <a:cubicBezTo>
                    <a:pt x="13" y="115"/>
                    <a:pt x="13" y="115"/>
                    <a:pt x="13" y="114"/>
                  </a:cubicBezTo>
                  <a:cubicBezTo>
                    <a:pt x="13" y="113"/>
                    <a:pt x="13" y="112"/>
                    <a:pt x="14" y="112"/>
                  </a:cubicBezTo>
                  <a:cubicBezTo>
                    <a:pt x="14" y="110"/>
                    <a:pt x="16" y="108"/>
                    <a:pt x="18" y="105"/>
                  </a:cubicBezTo>
                  <a:cubicBezTo>
                    <a:pt x="21" y="102"/>
                    <a:pt x="22" y="100"/>
                    <a:pt x="23" y="99"/>
                  </a:cubicBezTo>
                  <a:cubicBezTo>
                    <a:pt x="22" y="95"/>
                    <a:pt x="20" y="92"/>
                    <a:pt x="20" y="89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1" y="87"/>
                    <a:pt x="1" y="86"/>
                    <a:pt x="0" y="85"/>
                  </a:cubicBezTo>
                  <a:cubicBezTo>
                    <a:pt x="0" y="85"/>
                    <a:pt x="0" y="84"/>
                    <a:pt x="0" y="8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1" y="53"/>
                    <a:pt x="22" y="50"/>
                    <a:pt x="23" y="48"/>
                  </a:cubicBezTo>
                  <a:cubicBezTo>
                    <a:pt x="21" y="44"/>
                    <a:pt x="17" y="40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2" y="32"/>
                    <a:pt x="13" y="31"/>
                    <a:pt x="13" y="30"/>
                  </a:cubicBezTo>
                  <a:cubicBezTo>
                    <a:pt x="15" y="28"/>
                    <a:pt x="18" y="24"/>
                    <a:pt x="22" y="20"/>
                  </a:cubicBezTo>
                  <a:cubicBezTo>
                    <a:pt x="27" y="15"/>
                    <a:pt x="30" y="13"/>
                    <a:pt x="31" y="13"/>
                  </a:cubicBezTo>
                  <a:cubicBezTo>
                    <a:pt x="32" y="13"/>
                    <a:pt x="33" y="13"/>
                    <a:pt x="34" y="1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0" y="23"/>
                    <a:pt x="53" y="22"/>
                    <a:pt x="55" y="21"/>
                  </a:cubicBezTo>
                  <a:cubicBezTo>
                    <a:pt x="57" y="12"/>
                    <a:pt x="57" y="6"/>
                    <a:pt x="58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4" y="0"/>
                    <a:pt x="84" y="1"/>
                    <a:pt x="85" y="1"/>
                  </a:cubicBezTo>
                  <a:cubicBezTo>
                    <a:pt x="86" y="2"/>
                    <a:pt x="86" y="2"/>
                    <a:pt x="86" y="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2" y="22"/>
                    <a:pt x="95" y="23"/>
                    <a:pt x="97" y="2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3"/>
                    <a:pt x="112" y="13"/>
                    <a:pt x="113" y="13"/>
                  </a:cubicBezTo>
                  <a:cubicBezTo>
                    <a:pt x="114" y="13"/>
                    <a:pt x="114" y="13"/>
                    <a:pt x="115" y="14"/>
                  </a:cubicBezTo>
                  <a:cubicBezTo>
                    <a:pt x="123" y="22"/>
                    <a:pt x="129" y="27"/>
                    <a:pt x="131" y="30"/>
                  </a:cubicBezTo>
                  <a:cubicBezTo>
                    <a:pt x="131" y="31"/>
                    <a:pt x="132" y="31"/>
                    <a:pt x="132" y="32"/>
                  </a:cubicBezTo>
                  <a:cubicBezTo>
                    <a:pt x="132" y="33"/>
                    <a:pt x="131" y="34"/>
                    <a:pt x="131" y="34"/>
                  </a:cubicBezTo>
                  <a:cubicBezTo>
                    <a:pt x="130" y="36"/>
                    <a:pt x="128" y="38"/>
                    <a:pt x="126" y="41"/>
                  </a:cubicBezTo>
                  <a:cubicBezTo>
                    <a:pt x="124" y="44"/>
                    <a:pt x="122" y="46"/>
                    <a:pt x="121" y="47"/>
                  </a:cubicBezTo>
                  <a:cubicBezTo>
                    <a:pt x="122" y="50"/>
                    <a:pt x="124" y="54"/>
                    <a:pt x="125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3" y="59"/>
                    <a:pt x="144" y="60"/>
                    <a:pt x="144" y="60"/>
                  </a:cubicBezTo>
                  <a:cubicBezTo>
                    <a:pt x="144" y="61"/>
                    <a:pt x="145" y="62"/>
                    <a:pt x="145" y="63"/>
                  </a:cubicBezTo>
                  <a:close/>
                  <a:moveTo>
                    <a:pt x="89" y="90"/>
                  </a:moveTo>
                  <a:cubicBezTo>
                    <a:pt x="94" y="85"/>
                    <a:pt x="96" y="80"/>
                    <a:pt x="96" y="73"/>
                  </a:cubicBezTo>
                  <a:cubicBezTo>
                    <a:pt x="96" y="66"/>
                    <a:pt x="94" y="61"/>
                    <a:pt x="89" y="56"/>
                  </a:cubicBezTo>
                  <a:cubicBezTo>
                    <a:pt x="85" y="51"/>
                    <a:pt x="79" y="49"/>
                    <a:pt x="72" y="49"/>
                  </a:cubicBezTo>
                  <a:cubicBezTo>
                    <a:pt x="65" y="49"/>
                    <a:pt x="60" y="51"/>
                    <a:pt x="55" y="56"/>
                  </a:cubicBezTo>
                  <a:cubicBezTo>
                    <a:pt x="50" y="61"/>
                    <a:pt x="48" y="66"/>
                    <a:pt x="48" y="73"/>
                  </a:cubicBezTo>
                  <a:cubicBezTo>
                    <a:pt x="48" y="80"/>
                    <a:pt x="50" y="85"/>
                    <a:pt x="55" y="90"/>
                  </a:cubicBezTo>
                  <a:cubicBezTo>
                    <a:pt x="60" y="95"/>
                    <a:pt x="65" y="97"/>
                    <a:pt x="72" y="97"/>
                  </a:cubicBezTo>
                  <a:cubicBezTo>
                    <a:pt x="79" y="97"/>
                    <a:pt x="85" y="95"/>
                    <a:pt x="89" y="90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0"/>
            <p:cNvSpPr txBox="1"/>
            <p:nvPr/>
          </p:nvSpPr>
          <p:spPr>
            <a:xfrm>
              <a:off x="5542654" y="3943982"/>
              <a:ext cx="638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Build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225" name="Google Shape;1225;p40"/>
            <p:cNvCxnSpPr/>
            <p:nvPr/>
          </p:nvCxnSpPr>
          <p:spPr>
            <a:xfrm>
              <a:off x="5872459" y="4745691"/>
              <a:ext cx="0" cy="7314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26" name="Google Shape;1226;p40"/>
            <p:cNvSpPr/>
            <p:nvPr/>
          </p:nvSpPr>
          <p:spPr>
            <a:xfrm>
              <a:off x="5271913" y="4928571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Build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7" name="Google Shape;1227;p40"/>
          <p:cNvGrpSpPr/>
          <p:nvPr/>
        </p:nvGrpSpPr>
        <p:grpSpPr>
          <a:xfrm>
            <a:off x="8447516" y="4894396"/>
            <a:ext cx="1616100" cy="1684526"/>
            <a:chOff x="6694924" y="3943982"/>
            <a:chExt cx="1616100" cy="1684526"/>
          </a:xfrm>
        </p:grpSpPr>
        <p:cxnSp>
          <p:nvCxnSpPr>
            <p:cNvPr id="1228" name="Google Shape;1228;p40"/>
            <p:cNvCxnSpPr>
              <a:stCxn id="1229" idx="4"/>
            </p:cNvCxnSpPr>
            <p:nvPr/>
          </p:nvCxnSpPr>
          <p:spPr>
            <a:xfrm>
              <a:off x="7501231" y="4761508"/>
              <a:ext cx="0" cy="8670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29" name="Google Shape;1229;p40"/>
            <p:cNvSpPr/>
            <p:nvPr/>
          </p:nvSpPr>
          <p:spPr>
            <a:xfrm>
              <a:off x="7259581" y="4278208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7369878" y="4369064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0"/>
            <p:cNvSpPr txBox="1"/>
            <p:nvPr/>
          </p:nvSpPr>
          <p:spPr>
            <a:xfrm>
              <a:off x="6694924" y="3943982"/>
              <a:ext cx="161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Release Image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6872113" y="5239257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Push &amp; Tag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6873309" y="4917873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Image 簽章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40"/>
          <p:cNvGrpSpPr/>
          <p:nvPr/>
        </p:nvGrpSpPr>
        <p:grpSpPr>
          <a:xfrm>
            <a:off x="7069540" y="4868979"/>
            <a:ext cx="1363800" cy="1987956"/>
            <a:chOff x="8439231" y="3938864"/>
            <a:chExt cx="1363800" cy="1987956"/>
          </a:xfrm>
        </p:grpSpPr>
        <p:cxnSp>
          <p:nvCxnSpPr>
            <p:cNvPr id="1235" name="Google Shape;1235;p40"/>
            <p:cNvCxnSpPr/>
            <p:nvPr/>
          </p:nvCxnSpPr>
          <p:spPr>
            <a:xfrm>
              <a:off x="9126560" y="4775120"/>
              <a:ext cx="0" cy="1151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36" name="Google Shape;1236;p40"/>
            <p:cNvSpPr/>
            <p:nvPr/>
          </p:nvSpPr>
          <p:spPr>
            <a:xfrm>
              <a:off x="8891216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001513" y="4378863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0"/>
            <p:cNvSpPr txBox="1"/>
            <p:nvPr/>
          </p:nvSpPr>
          <p:spPr>
            <a:xfrm>
              <a:off x="8721776" y="3938864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8439231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8439231" y="5279492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8439231" y="5578110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Other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40"/>
          <p:cNvGrpSpPr/>
          <p:nvPr/>
        </p:nvGrpSpPr>
        <p:grpSpPr>
          <a:xfrm>
            <a:off x="5637550" y="4874342"/>
            <a:ext cx="1363800" cy="1543454"/>
            <a:chOff x="10378589" y="3941414"/>
            <a:chExt cx="1363800" cy="1543454"/>
          </a:xfrm>
        </p:grpSpPr>
        <p:cxnSp>
          <p:nvCxnSpPr>
            <p:cNvPr id="1243" name="Google Shape;1243;p40"/>
            <p:cNvCxnSpPr/>
            <p:nvPr/>
          </p:nvCxnSpPr>
          <p:spPr>
            <a:xfrm>
              <a:off x="11067018" y="4774768"/>
              <a:ext cx="0" cy="7101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44" name="Google Shape;1244;p40"/>
            <p:cNvSpPr/>
            <p:nvPr/>
          </p:nvSpPr>
          <p:spPr>
            <a:xfrm>
              <a:off x="10836491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0"/>
            <p:cNvSpPr txBox="1"/>
            <p:nvPr/>
          </p:nvSpPr>
          <p:spPr>
            <a:xfrm>
              <a:off x="10617196" y="3941414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10378589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Pull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1247" name="Google Shape;124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918143" y="4360490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8" name="Google Shape;1248;p40"/>
          <p:cNvGrpSpPr/>
          <p:nvPr/>
        </p:nvGrpSpPr>
        <p:grpSpPr>
          <a:xfrm>
            <a:off x="4607036" y="5240102"/>
            <a:ext cx="1299300" cy="1314005"/>
            <a:chOff x="11811303" y="4289232"/>
            <a:chExt cx="1299300" cy="1314005"/>
          </a:xfrm>
        </p:grpSpPr>
        <p:sp>
          <p:nvSpPr>
            <p:cNvPr id="1249" name="Google Shape;1249;p40"/>
            <p:cNvSpPr/>
            <p:nvPr/>
          </p:nvSpPr>
          <p:spPr>
            <a:xfrm>
              <a:off x="12225599" y="4289232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1250" name="Google Shape;125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22024" y="4389608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1" name="Google Shape;1251;p40"/>
            <p:cNvSpPr txBox="1"/>
            <p:nvPr/>
          </p:nvSpPr>
          <p:spPr>
            <a:xfrm>
              <a:off x="11811303" y="4864337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STAGE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252" name="Google Shape;1252;p40"/>
          <p:cNvSpPr/>
          <p:nvPr/>
        </p:nvSpPr>
        <p:spPr>
          <a:xfrm>
            <a:off x="2710911" y="5245180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開發人員主管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53" name="Google Shape;1253;p40"/>
          <p:cNvGrpSpPr/>
          <p:nvPr/>
        </p:nvGrpSpPr>
        <p:grpSpPr>
          <a:xfrm>
            <a:off x="872303" y="5190815"/>
            <a:ext cx="2049600" cy="900651"/>
            <a:chOff x="3586604" y="6231135"/>
            <a:chExt cx="2049600" cy="900651"/>
          </a:xfrm>
        </p:grpSpPr>
        <p:sp>
          <p:nvSpPr>
            <p:cNvPr id="1254" name="Google Shape;1254;p40"/>
            <p:cNvSpPr/>
            <p:nvPr/>
          </p:nvSpPr>
          <p:spPr>
            <a:xfrm>
              <a:off x="4375361" y="623113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57150">
              <a:solidFill>
                <a:srgbClr val="071C6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524223" y="6350703"/>
              <a:ext cx="207538" cy="244290"/>
            </a:xfrm>
            <a:custGeom>
              <a:rect b="b" l="l" r="r" t="t"/>
              <a:pathLst>
                <a:path extrusionOk="0" h="170" w="145">
                  <a:moveTo>
                    <a:pt x="139" y="36"/>
                  </a:moveTo>
                  <a:cubicBezTo>
                    <a:pt x="140" y="38"/>
                    <a:pt x="142" y="40"/>
                    <a:pt x="143" y="43"/>
                  </a:cubicBezTo>
                  <a:cubicBezTo>
                    <a:pt x="144" y="46"/>
                    <a:pt x="145" y="49"/>
                    <a:pt x="145" y="52"/>
                  </a:cubicBezTo>
                  <a:cubicBezTo>
                    <a:pt x="145" y="161"/>
                    <a:pt x="145" y="161"/>
                    <a:pt x="145" y="161"/>
                  </a:cubicBezTo>
                  <a:cubicBezTo>
                    <a:pt x="145" y="163"/>
                    <a:pt x="144" y="165"/>
                    <a:pt x="142" y="167"/>
                  </a:cubicBezTo>
                  <a:cubicBezTo>
                    <a:pt x="141" y="169"/>
                    <a:pt x="138" y="170"/>
                    <a:pt x="136" y="17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6" y="170"/>
                    <a:pt x="4" y="169"/>
                    <a:pt x="2" y="167"/>
                  </a:cubicBezTo>
                  <a:cubicBezTo>
                    <a:pt x="1" y="165"/>
                    <a:pt x="0" y="163"/>
                    <a:pt x="0" y="16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0"/>
                    <a:pt x="99" y="1"/>
                    <a:pt x="102" y="2"/>
                  </a:cubicBezTo>
                  <a:cubicBezTo>
                    <a:pt x="105" y="3"/>
                    <a:pt x="107" y="5"/>
                    <a:pt x="109" y="7"/>
                  </a:cubicBezTo>
                  <a:lnTo>
                    <a:pt x="139" y="36"/>
                  </a:lnTo>
                  <a:close/>
                  <a:moveTo>
                    <a:pt x="133" y="158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1" y="61"/>
                    <a:pt x="89" y="60"/>
                    <a:pt x="87" y="58"/>
                  </a:cubicBezTo>
                  <a:cubicBezTo>
                    <a:pt x="85" y="56"/>
                    <a:pt x="84" y="54"/>
                    <a:pt x="84" y="5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58"/>
                    <a:pt x="12" y="158"/>
                    <a:pt x="12" y="158"/>
                  </a:cubicBezTo>
                  <a:lnTo>
                    <a:pt x="133" y="158"/>
                  </a:lnTo>
                  <a:close/>
                  <a:moveTo>
                    <a:pt x="36" y="76"/>
                  </a:moveTo>
                  <a:cubicBezTo>
                    <a:pt x="36" y="75"/>
                    <a:pt x="36" y="74"/>
                    <a:pt x="37" y="74"/>
                  </a:cubicBezTo>
                  <a:cubicBezTo>
                    <a:pt x="37" y="73"/>
                    <a:pt x="38" y="73"/>
                    <a:pt x="39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7" y="73"/>
                    <a:pt x="107" y="73"/>
                    <a:pt x="108" y="74"/>
                  </a:cubicBezTo>
                  <a:cubicBezTo>
                    <a:pt x="108" y="74"/>
                    <a:pt x="109" y="75"/>
                    <a:pt x="109" y="7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3"/>
                    <a:pt x="108" y="84"/>
                    <a:pt x="108" y="84"/>
                  </a:cubicBezTo>
                  <a:cubicBezTo>
                    <a:pt x="107" y="85"/>
                    <a:pt x="107" y="85"/>
                    <a:pt x="106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7" y="85"/>
                    <a:pt x="37" y="84"/>
                  </a:cubicBezTo>
                  <a:cubicBezTo>
                    <a:pt x="36" y="84"/>
                    <a:pt x="36" y="83"/>
                    <a:pt x="36" y="82"/>
                  </a:cubicBezTo>
                  <a:lnTo>
                    <a:pt x="36" y="76"/>
                  </a:lnTo>
                  <a:close/>
                  <a:moveTo>
                    <a:pt x="106" y="97"/>
                  </a:moveTo>
                  <a:cubicBezTo>
                    <a:pt x="107" y="97"/>
                    <a:pt x="107" y="97"/>
                    <a:pt x="108" y="98"/>
                  </a:cubicBezTo>
                  <a:cubicBezTo>
                    <a:pt x="108" y="98"/>
                    <a:pt x="109" y="99"/>
                    <a:pt x="109" y="100"/>
                  </a:cubicBezTo>
                  <a:cubicBezTo>
                    <a:pt x="109" y="106"/>
                    <a:pt x="109" y="106"/>
                    <a:pt x="109" y="106"/>
                  </a:cubicBezTo>
                  <a:cubicBezTo>
                    <a:pt x="109" y="107"/>
                    <a:pt x="108" y="108"/>
                    <a:pt x="108" y="108"/>
                  </a:cubicBezTo>
                  <a:cubicBezTo>
                    <a:pt x="107" y="109"/>
                    <a:pt x="107" y="109"/>
                    <a:pt x="106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8" y="109"/>
                    <a:pt x="37" y="109"/>
                    <a:pt x="37" y="108"/>
                  </a:cubicBezTo>
                  <a:cubicBezTo>
                    <a:pt x="36" y="108"/>
                    <a:pt x="36" y="107"/>
                    <a:pt x="36" y="106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99"/>
                    <a:pt x="36" y="98"/>
                    <a:pt x="37" y="98"/>
                  </a:cubicBezTo>
                  <a:cubicBezTo>
                    <a:pt x="37" y="97"/>
                    <a:pt x="38" y="97"/>
                    <a:pt x="39" y="97"/>
                  </a:cubicBezTo>
                  <a:lnTo>
                    <a:pt x="106" y="97"/>
                  </a:lnTo>
                  <a:close/>
                  <a:moveTo>
                    <a:pt x="106" y="121"/>
                  </a:moveTo>
                  <a:cubicBezTo>
                    <a:pt x="107" y="121"/>
                    <a:pt x="107" y="122"/>
                    <a:pt x="108" y="122"/>
                  </a:cubicBezTo>
                  <a:cubicBezTo>
                    <a:pt x="108" y="123"/>
                    <a:pt x="109" y="123"/>
                    <a:pt x="109" y="124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09" y="131"/>
                    <a:pt x="108" y="132"/>
                    <a:pt x="108" y="132"/>
                  </a:cubicBezTo>
                  <a:cubicBezTo>
                    <a:pt x="107" y="133"/>
                    <a:pt x="107" y="133"/>
                    <a:pt x="106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8" y="133"/>
                    <a:pt x="37" y="133"/>
                    <a:pt x="37" y="132"/>
                  </a:cubicBezTo>
                  <a:cubicBezTo>
                    <a:pt x="36" y="132"/>
                    <a:pt x="36" y="131"/>
                    <a:pt x="36" y="13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3"/>
                    <a:pt x="36" y="123"/>
                    <a:pt x="37" y="122"/>
                  </a:cubicBezTo>
                  <a:cubicBezTo>
                    <a:pt x="37" y="122"/>
                    <a:pt x="38" y="121"/>
                    <a:pt x="39" y="121"/>
                  </a:cubicBezTo>
                  <a:lnTo>
                    <a:pt x="106" y="121"/>
                  </a:lnTo>
                  <a:close/>
                  <a:moveTo>
                    <a:pt x="97" y="13"/>
                  </a:moveTo>
                  <a:cubicBezTo>
                    <a:pt x="97" y="49"/>
                    <a:pt x="97" y="49"/>
                    <a:pt x="97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47"/>
                    <a:pt x="131" y="46"/>
                    <a:pt x="130" y="4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4"/>
                    <a:pt x="98" y="14"/>
                    <a:pt x="97" y="13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0"/>
            <p:cNvSpPr txBox="1"/>
            <p:nvPr/>
          </p:nvSpPr>
          <p:spPr>
            <a:xfrm>
              <a:off x="3586604" y="6793086"/>
              <a:ext cx="204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提出換版申請單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40"/>
          <p:cNvGrpSpPr/>
          <p:nvPr/>
        </p:nvGrpSpPr>
        <p:grpSpPr>
          <a:xfrm>
            <a:off x="13037123" y="3136854"/>
            <a:ext cx="1463100" cy="1679206"/>
            <a:chOff x="11579251" y="1985242"/>
            <a:chExt cx="1463100" cy="1679206"/>
          </a:xfrm>
        </p:grpSpPr>
        <p:sp>
          <p:nvSpPr>
            <p:cNvPr id="1258" name="Google Shape;1258;p40"/>
            <p:cNvSpPr/>
            <p:nvPr/>
          </p:nvSpPr>
          <p:spPr>
            <a:xfrm>
              <a:off x="12067624" y="282383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0"/>
            <p:cNvSpPr txBox="1"/>
            <p:nvPr/>
          </p:nvSpPr>
          <p:spPr>
            <a:xfrm>
              <a:off x="11604672" y="2451613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Approve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260" name="Google Shape;1260;p40"/>
            <p:cNvCxnSpPr>
              <a:stCxn id="1258" idx="4"/>
              <a:endCxn id="1261" idx="2"/>
            </p:cNvCxnSpPr>
            <p:nvPr/>
          </p:nvCxnSpPr>
          <p:spPr>
            <a:xfrm>
              <a:off x="12309274" y="3307130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豎起大拇指標誌" id="1262" name="Google Shape;1262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145898" y="2901250"/>
              <a:ext cx="336117" cy="336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p40"/>
            <p:cNvSpPr/>
            <p:nvPr/>
          </p:nvSpPr>
          <p:spPr>
            <a:xfrm>
              <a:off x="11760973" y="3404648"/>
              <a:ext cx="1096800" cy="2598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Confirm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 txBox="1"/>
            <p:nvPr/>
          </p:nvSpPr>
          <p:spPr>
            <a:xfrm>
              <a:off x="11579251" y="1985242"/>
              <a:ext cx="1463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確定要上版時</a:t>
              </a:r>
              <a:endParaRPr b="0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請資管手動啟用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40"/>
          <p:cNvGrpSpPr/>
          <p:nvPr/>
        </p:nvGrpSpPr>
        <p:grpSpPr>
          <a:xfrm>
            <a:off x="10244903" y="3365582"/>
            <a:ext cx="1314225" cy="1469422"/>
            <a:chOff x="9780079" y="2205261"/>
            <a:chExt cx="1314225" cy="1469422"/>
          </a:xfrm>
        </p:grpSpPr>
        <p:sp>
          <p:nvSpPr>
            <p:cNvPr id="1265" name="Google Shape;1265;p40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6" name="Google Shape;1266;p40"/>
            <p:cNvCxnSpPr>
              <a:stCxn id="1267" idx="0"/>
              <a:endCxn id="1268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67" name="Google Shape;1267;p40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1269" name="Google Shape;1269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0" name="Google Shape;1270;p40"/>
          <p:cNvSpPr/>
          <p:nvPr/>
        </p:nvSpPr>
        <p:spPr>
          <a:xfrm>
            <a:off x="8529679" y="4018481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71" name="Google Shape;1271;p40"/>
          <p:cNvGrpSpPr/>
          <p:nvPr/>
        </p:nvGrpSpPr>
        <p:grpSpPr>
          <a:xfrm>
            <a:off x="12553496" y="4920062"/>
            <a:ext cx="1943259" cy="835799"/>
            <a:chOff x="414501" y="5394960"/>
            <a:chExt cx="1943259" cy="835799"/>
          </a:xfrm>
        </p:grpSpPr>
        <p:sp>
          <p:nvSpPr>
            <p:cNvPr id="1272" name="Google Shape;1272;p40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3" name="Google Shape;1273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4" name="Google Shape;1274;p40"/>
          <p:cNvGrpSpPr/>
          <p:nvPr/>
        </p:nvGrpSpPr>
        <p:grpSpPr>
          <a:xfrm>
            <a:off x="11658970" y="3562354"/>
            <a:ext cx="1412963" cy="1272729"/>
            <a:chOff x="6515484" y="5872882"/>
            <a:chExt cx="1412963" cy="1272729"/>
          </a:xfrm>
        </p:grpSpPr>
        <p:sp>
          <p:nvSpPr>
            <p:cNvPr id="1275" name="Google Shape;1275;p40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0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1277" name="Google Shape;1277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8" name="Google Shape;1278;p40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79" name="Google Shape;1279;p40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40"/>
          <p:cNvSpPr/>
          <p:nvPr/>
        </p:nvSpPr>
        <p:spPr>
          <a:xfrm rot="5400000">
            <a:off x="13105350" y="2352450"/>
            <a:ext cx="11331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1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6" name="Google Shape;1286;p41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41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</a:t>
            </a:r>
            <a:r>
              <a:rPr b="1" lang="en-US">
                <a:solidFill>
                  <a:schemeClr val="lt2"/>
                </a:solidFill>
              </a:rPr>
              <a:t> 環境 - Jenkins OCP初次部署流程 - Image Build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288" name="Google Shape;1288;p4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289" name="Google Shape;1289;p41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0" name="Google Shape;1290;p41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1" name="Google Shape;1291;p41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2" name="Google Shape;1292;p41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1293" name="Google Shape;1293;p41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294" name="Google Shape;1294;p4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295" name="Google Shape;1295;p4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296" name="Google Shape;1296;p41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41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1298" name="Google Shape;1298;p41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299" name="Google Shape;1299;p4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00" name="Google Shape;1300;p4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01" name="Google Shape;1301;p41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02" name="Google Shape;1302;p41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1303" name="Google Shape;1303;p41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1304" name="Google Shape;1304;p41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05" name="Google Shape;1305;p41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1306" name="Google Shape;130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7" name="Google Shape;1307;p41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1308" name="Google Shape;1308;p41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309" name="Google Shape;1309;p41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1310" name="Google Shape;1310;p41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11" name="Google Shape;1311;p41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12" name="Google Shape;1312;p41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13" name="Google Shape;1313;p41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1314" name="Google Shape;1314;p41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315" name="Google Shape;1315;p41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316" name="Google Shape;1316;p41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17" name="Google Shape;1317;p41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318" name="Google Shape;1318;p41"/>
          <p:cNvCxnSpPr>
            <a:stCxn id="1319" idx="2"/>
            <a:endCxn id="1316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320" name="Google Shape;1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1324" name="Google Shape;1324;p41"/>
          <p:cNvCxnSpPr>
            <a:stCxn id="1325" idx="1"/>
            <a:endCxn id="1322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1325" name="Google Shape;132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1326" name="Google Shape;1326;p41"/>
          <p:cNvCxnSpPr>
            <a:stCxn id="1322" idx="2"/>
            <a:endCxn id="1321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327" name="Google Shape;1327;p41"/>
          <p:cNvCxnSpPr>
            <a:stCxn id="1321" idx="1"/>
            <a:endCxn id="1320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328" name="Google Shape;1328;p41"/>
          <p:cNvCxnSpPr>
            <a:stCxn id="1323" idx="2"/>
            <a:endCxn id="1320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329" name="Google Shape;1329;p41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1330" name="Google Shape;133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1" name="Google Shape;1331;p41"/>
          <p:cNvCxnSpPr>
            <a:stCxn id="1330" idx="3"/>
            <a:endCxn id="1310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332" name="Google Shape;1332;p41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41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335" name="Google Shape;1335;p41"/>
          <p:cNvCxnSpPr>
            <a:stCxn id="1310" idx="6"/>
            <a:endCxn id="1336" idx="1"/>
          </p:cNvCxnSpPr>
          <p:nvPr/>
        </p:nvCxnSpPr>
        <p:spPr>
          <a:xfrm>
            <a:off x="2982088" y="4832552"/>
            <a:ext cx="2033700" cy="7413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7" name="Google Shape;1337;p41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41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9" name="Google Shape;1339;p41"/>
          <p:cNvCxnSpPr>
            <a:stCxn id="1337" idx="2"/>
            <a:endCxn id="1319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340" name="Google Shape;1340;p41"/>
          <p:cNvCxnSpPr>
            <a:stCxn id="1336" idx="2"/>
            <a:endCxn id="1338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341" name="Google Shape;1341;p41"/>
          <p:cNvCxnSpPr>
            <a:stCxn id="1338" idx="3"/>
            <a:endCxn id="1320" idx="1"/>
          </p:cNvCxnSpPr>
          <p:nvPr/>
        </p:nvCxnSpPr>
        <p:spPr>
          <a:xfrm>
            <a:off x="8133000" y="5611508"/>
            <a:ext cx="2537100" cy="7800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2" name="Google Shape;1342;p41"/>
          <p:cNvCxnSpPr>
            <a:stCxn id="1319" idx="2"/>
            <a:endCxn id="1294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3" name="Google Shape;1343;p41"/>
          <p:cNvCxnSpPr>
            <a:stCxn id="1319" idx="2"/>
            <a:endCxn id="1299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344" name="Google Shape;1344;p41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1345" name="Google Shape;1345;p41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6" name="Google Shape;1346;p41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1347" name="Google Shape;1347;p4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48" name="Google Shape;1348;p4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1349" name="Google Shape;1349;p41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1350" name="Google Shape;1350;p41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351" name="Google Shape;1351;p4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52" name="Google Shape;1352;p4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53" name="Google Shape;1353;p41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p41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1355" name="Google Shape;1355;p41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356" name="Google Shape;1356;p4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57" name="Google Shape;1357;p4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58" name="Google Shape;1358;p41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59" name="Google Shape;1359;p41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1360" name="Google Shape;1360;p41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361" name="Google Shape;1361;p41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362" name="Google Shape;1362;p41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63" name="Google Shape;1363;p41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364" name="Google Shape;1364;p41"/>
          <p:cNvCxnSpPr>
            <a:stCxn id="1338" idx="2"/>
            <a:endCxn id="1362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5" name="Google Shape;1365;p41"/>
          <p:cNvCxnSpPr>
            <a:stCxn id="1338" idx="2"/>
            <a:endCxn id="1351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6" name="Google Shape;1366;p41"/>
          <p:cNvCxnSpPr>
            <a:stCxn id="1338" idx="2"/>
            <a:endCxn id="1347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7" name="Google Shape;1367;p41"/>
          <p:cNvCxnSpPr>
            <a:stCxn id="1338" idx="2"/>
            <a:endCxn id="1356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8" name="Google Shape;1368;p41"/>
          <p:cNvCxnSpPr>
            <a:endCxn id="1323" idx="0"/>
          </p:cNvCxnSpPr>
          <p:nvPr/>
        </p:nvCxnSpPr>
        <p:spPr>
          <a:xfrm>
            <a:off x="8133095" y="5620988"/>
            <a:ext cx="5427900" cy="2604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41"/>
          <p:cNvCxnSpPr>
            <a:stCxn id="1338" idx="3"/>
            <a:endCxn id="1321" idx="0"/>
          </p:cNvCxnSpPr>
          <p:nvPr/>
        </p:nvCxnSpPr>
        <p:spPr>
          <a:xfrm>
            <a:off x="8133000" y="5611508"/>
            <a:ext cx="4200600" cy="3177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0" name="Google Shape;1370;p41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1371" name="Google Shape;1371;p41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1372" name="Google Shape;1372;p41"/>
          <p:cNvSpPr txBox="1"/>
          <p:nvPr/>
        </p:nvSpPr>
        <p:spPr>
          <a:xfrm>
            <a:off x="103775" y="3771900"/>
            <a:ext cx="1411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程式建置</a:t>
            </a:r>
            <a:endParaRPr b="1" sz="2400"/>
          </a:p>
        </p:txBody>
      </p:sp>
      <p:sp>
        <p:nvSpPr>
          <p:cNvPr id="1373" name="Google Shape;1373;p41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cmn-app:1.0.1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4" name="Google Shape;1374;p41"/>
          <p:cNvSpPr txBox="1"/>
          <p:nvPr/>
        </p:nvSpPr>
        <p:spPr>
          <a:xfrm>
            <a:off x="10270125" y="513871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當前cmn-app:1.0.1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75" name="Google Shape;1375;p41"/>
          <p:cNvCxnSpPr>
            <a:stCxn id="1374" idx="2"/>
            <a:endCxn id="1320" idx="0"/>
          </p:cNvCxnSpPr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6" name="Google Shape;1376;p41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2427124" y="1689829"/>
            <a:ext cx="1935131" cy="112678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" name="Google Shape;134;p15"/>
          <p:cNvSpPr txBox="1"/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BM Plex Sans"/>
              <a:buNone/>
            </a:pPr>
            <a:r>
              <a:rPr b="1" lang="en-US" sz="3200">
                <a:solidFill>
                  <a:schemeClr val="lt2"/>
                </a:solidFill>
              </a:rPr>
              <a:t>CICD 環境架構規劃設計與人員權責分工(final) </a:t>
            </a:r>
            <a:endParaRPr/>
          </a:p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13229863" y="469932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1302939" y="1689830"/>
            <a:ext cx="11012636" cy="86451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1302939" y="1693153"/>
            <a:ext cx="1256980" cy="30777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504705" y="2139124"/>
            <a:ext cx="535178" cy="422084"/>
          </a:xfrm>
          <a:custGeom>
            <a:rect b="b" l="l" r="r" t="t"/>
            <a:pathLst>
              <a:path extrusionOk="0" h="88" w="112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2074452" y="2099439"/>
            <a:ext cx="9035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3908108" y="1920240"/>
            <a:ext cx="14047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6387368" y="2086133"/>
            <a:ext cx="1339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7543800" y="2011680"/>
            <a:ext cx="1339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1302939" y="2616713"/>
            <a:ext cx="4140000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307722" y="2614770"/>
            <a:ext cx="997122" cy="306228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5520748" y="2616713"/>
            <a:ext cx="4140000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5515279" y="2602910"/>
            <a:ext cx="1116231" cy="319989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9745729" y="2616713"/>
            <a:ext cx="2569845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9742209" y="2623141"/>
            <a:ext cx="1256980" cy="30777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023360" y="2651760"/>
            <a:ext cx="538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088249" y="4259005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(Main branch)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6901871" y="2378895"/>
            <a:ext cx="228600" cy="3185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8105700" y="2475947"/>
            <a:ext cx="228600" cy="2896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148" y="105156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6343" y="118872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31" y="118872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标&#10;&#10;描述已自动生成" id="158" name="Google Shape;1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6541" y="6105623"/>
            <a:ext cx="456802" cy="45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11149784" y="4841127"/>
            <a:ext cx="9998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图标&#10;&#10;描述已自动生成" id="160" name="Google Shape;16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4748" y="6104941"/>
            <a:ext cx="451252" cy="4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194" y="1227114"/>
            <a:ext cx="641204" cy="86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10323892" y="2011680"/>
            <a:ext cx="1339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6124148" y="3635959"/>
            <a:ext cx="9035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3117900" y="3594459"/>
            <a:ext cx="9035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b="1" i="0" sz="12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5" name="Google Shape;165;p15"/>
          <p:cNvCxnSpPr>
            <a:stCxn id="166" idx="2"/>
            <a:endCxn id="167" idx="6"/>
          </p:cNvCxnSpPr>
          <p:nvPr/>
        </p:nvCxnSpPr>
        <p:spPr>
          <a:xfrm flipH="1">
            <a:off x="2413254" y="5211399"/>
            <a:ext cx="1684500" cy="13290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8" name="Google Shape;168;p15"/>
          <p:cNvSpPr txBox="1"/>
          <p:nvPr/>
        </p:nvSpPr>
        <p:spPr>
          <a:xfrm>
            <a:off x="7826134" y="7211998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7345946" y="3415586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0" name="Google Shape;170;p15"/>
          <p:cNvGrpSpPr/>
          <p:nvPr/>
        </p:nvGrpSpPr>
        <p:grpSpPr>
          <a:xfrm>
            <a:off x="8260554" y="6583680"/>
            <a:ext cx="616628" cy="616628"/>
            <a:chOff x="1727119" y="3761282"/>
            <a:chExt cx="616628" cy="616628"/>
          </a:xfrm>
        </p:grpSpPr>
        <p:sp>
          <p:nvSpPr>
            <p:cNvPr id="171" name="Google Shape;171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8270260" y="5253691"/>
            <a:ext cx="616628" cy="616628"/>
            <a:chOff x="1727119" y="3761282"/>
            <a:chExt cx="616628" cy="616628"/>
          </a:xfrm>
        </p:grpSpPr>
        <p:sp>
          <p:nvSpPr>
            <p:cNvPr id="174" name="Google Shape;17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6" name="Google Shape;176;p15"/>
          <p:cNvSpPr txBox="1"/>
          <p:nvPr/>
        </p:nvSpPr>
        <p:spPr>
          <a:xfrm>
            <a:off x="7849443" y="5898459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1789471" y="4780225"/>
            <a:ext cx="616628" cy="616628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002FA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1347245" y="5399842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</a:t>
            </a:r>
            <a:b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6276707" y="2987757"/>
            <a:ext cx="616628" cy="616628"/>
            <a:chOff x="5921680" y="3152380"/>
            <a:chExt cx="616628" cy="616628"/>
          </a:xfrm>
        </p:grpSpPr>
        <p:sp>
          <p:nvSpPr>
            <p:cNvPr id="180" name="Google Shape;180;p15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6052437" y="3305624"/>
              <a:ext cx="375000" cy="346880"/>
            </a:xfrm>
            <a:custGeom>
              <a:rect b="b" l="l" r="r" t="t"/>
              <a:pathLst>
                <a:path extrusionOk="0" h="346880" w="37500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3270459" y="2946257"/>
            <a:ext cx="616628" cy="616628"/>
            <a:chOff x="4902567" y="3148013"/>
            <a:chExt cx="616628" cy="616628"/>
          </a:xfrm>
        </p:grpSpPr>
        <p:sp>
          <p:nvSpPr>
            <p:cNvPr id="183" name="Google Shape;183;p15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005704" y="3268691"/>
              <a:ext cx="423301" cy="286720"/>
            </a:xfrm>
            <a:custGeom>
              <a:rect b="b" l="l" r="r" t="t"/>
              <a:pathLst>
                <a:path extrusionOk="0" h="286720" w="423301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5" name="Google Shape;185;p15"/>
          <p:cNvSpPr txBox="1"/>
          <p:nvPr/>
        </p:nvSpPr>
        <p:spPr>
          <a:xfrm>
            <a:off x="7849306" y="4666457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5"/>
          <p:cNvGrpSpPr/>
          <p:nvPr/>
        </p:nvGrpSpPr>
        <p:grpSpPr>
          <a:xfrm>
            <a:off x="8249284" y="4052314"/>
            <a:ext cx="616628" cy="616628"/>
            <a:chOff x="1727119" y="3761282"/>
            <a:chExt cx="616628" cy="616628"/>
          </a:xfrm>
        </p:grpSpPr>
        <p:sp>
          <p:nvSpPr>
            <p:cNvPr id="187" name="Google Shape;18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9" name="Google Shape;189;p15"/>
          <p:cNvSpPr txBox="1"/>
          <p:nvPr/>
        </p:nvSpPr>
        <p:spPr>
          <a:xfrm>
            <a:off x="1396540" y="6846094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15"/>
          <p:cNvGrpSpPr/>
          <p:nvPr/>
        </p:nvGrpSpPr>
        <p:grpSpPr>
          <a:xfrm>
            <a:off x="1796518" y="6231951"/>
            <a:ext cx="616628" cy="616628"/>
            <a:chOff x="1727119" y="3761282"/>
            <a:chExt cx="616628" cy="616628"/>
          </a:xfrm>
        </p:grpSpPr>
        <p:sp>
          <p:nvSpPr>
            <p:cNvPr id="167" name="Google Shape;167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92" name="Google Shape;192;p15"/>
          <p:cNvSpPr txBox="1"/>
          <p:nvPr/>
        </p:nvSpPr>
        <p:spPr>
          <a:xfrm>
            <a:off x="1392926" y="3717916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1792904" y="3103773"/>
            <a:ext cx="616628" cy="616628"/>
            <a:chOff x="1727119" y="3761282"/>
            <a:chExt cx="616628" cy="616628"/>
          </a:xfrm>
        </p:grpSpPr>
        <p:sp>
          <p:nvSpPr>
            <p:cNvPr id="194" name="Google Shape;19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96" name="Google Shape;196;p15"/>
          <p:cNvCxnSpPr>
            <a:stCxn id="166" idx="2"/>
            <a:endCxn id="194" idx="6"/>
          </p:cNvCxnSpPr>
          <p:nvPr/>
        </p:nvCxnSpPr>
        <p:spPr>
          <a:xfrm rot="10800000">
            <a:off x="2409654" y="3411999"/>
            <a:ext cx="1688100" cy="1799400"/>
          </a:xfrm>
          <a:prstGeom prst="bentConnector3">
            <a:avLst>
              <a:gd fmla="val 5000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7" name="Google Shape;197;p15"/>
          <p:cNvSpPr txBox="1"/>
          <p:nvPr/>
        </p:nvSpPr>
        <p:spPr>
          <a:xfrm>
            <a:off x="5968905" y="4116272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3066850" y="3829273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1522455" y="4229995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1517396" y="7354945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1" name="Google Shape;201;p15"/>
          <p:cNvCxnSpPr>
            <a:endCxn id="202" idx="0"/>
          </p:cNvCxnSpPr>
          <p:nvPr/>
        </p:nvCxnSpPr>
        <p:spPr>
          <a:xfrm flipH="1" rot="-5400000">
            <a:off x="6465751" y="4606235"/>
            <a:ext cx="371700" cy="222000"/>
          </a:xfrm>
          <a:prstGeom prst="bentConnector3">
            <a:avLst>
              <a:gd fmla="val 4998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3" name="Google Shape;203;p15"/>
          <p:cNvCxnSpPr>
            <a:stCxn id="202" idx="6"/>
            <a:endCxn id="187" idx="2"/>
          </p:cNvCxnSpPr>
          <p:nvPr/>
        </p:nvCxnSpPr>
        <p:spPr>
          <a:xfrm flipH="1" rot="10800000">
            <a:off x="7070915" y="4360599"/>
            <a:ext cx="1178400" cy="8508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174" idx="6"/>
            <a:endCxn id="205" idx="2"/>
          </p:cNvCxnSpPr>
          <p:nvPr/>
        </p:nvCxnSpPr>
        <p:spPr>
          <a:xfrm flipH="1" rot="10800000">
            <a:off x="8886888" y="5211305"/>
            <a:ext cx="1712700" cy="350700"/>
          </a:xfrm>
          <a:prstGeom prst="bentConnector3">
            <a:avLst>
              <a:gd fmla="val 6212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6" name="Google Shape;206;p15"/>
          <p:cNvCxnSpPr>
            <a:stCxn id="207" idx="4"/>
          </p:cNvCxnSpPr>
          <p:nvPr/>
        </p:nvCxnSpPr>
        <p:spPr>
          <a:xfrm flipH="1" rot="5400000">
            <a:off x="3274136" y="5811534"/>
            <a:ext cx="797100" cy="2497500"/>
          </a:xfrm>
          <a:prstGeom prst="bentConnector4">
            <a:avLst>
              <a:gd fmla="val -28679" name="adj1"/>
              <a:gd fmla="val 67029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" name="Google Shape;208;p15"/>
          <p:cNvCxnSpPr>
            <a:stCxn id="209" idx="4"/>
          </p:cNvCxnSpPr>
          <p:nvPr/>
        </p:nvCxnSpPr>
        <p:spPr>
          <a:xfrm rot="-5400000">
            <a:off x="7568519" y="6790284"/>
            <a:ext cx="378000" cy="959100"/>
          </a:xfrm>
          <a:prstGeom prst="bentConnector4">
            <a:avLst>
              <a:gd fmla="val -60476" name="adj1"/>
              <a:gd fmla="val 72693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0" name="Google Shape;210;p15"/>
          <p:cNvCxnSpPr>
            <a:stCxn id="211" idx="4"/>
            <a:endCxn id="171" idx="6"/>
          </p:cNvCxnSpPr>
          <p:nvPr/>
        </p:nvCxnSpPr>
        <p:spPr>
          <a:xfrm flipH="1" rot="5400000">
            <a:off x="9867010" y="5902434"/>
            <a:ext cx="566700" cy="2546100"/>
          </a:xfrm>
          <a:prstGeom prst="bentConnector4">
            <a:avLst>
              <a:gd fmla="val -40339" name="adj1"/>
              <a:gd fmla="val 73424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2" name="Google Shape;212;p15"/>
          <p:cNvSpPr txBox="1"/>
          <p:nvPr/>
        </p:nvSpPr>
        <p:spPr>
          <a:xfrm>
            <a:off x="8026726" y="511190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8026726" y="768979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8026726" y="6382456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10868496" y="2470335"/>
            <a:ext cx="228600" cy="3185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6" name="Google Shape;216;p15"/>
          <p:cNvCxnSpPr/>
          <p:nvPr/>
        </p:nvCxnSpPr>
        <p:spPr>
          <a:xfrm>
            <a:off x="12801600" y="2099439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12801600" y="2332995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8" name="Google Shape;218;p15"/>
          <p:cNvSpPr txBox="1"/>
          <p:nvPr/>
        </p:nvSpPr>
        <p:spPr>
          <a:xfrm>
            <a:off x="13650813" y="1993235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13650813" y="2239539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0" name="Google Shape;220;p15"/>
          <p:cNvCxnSpPr>
            <a:stCxn id="166" idx="2"/>
            <a:endCxn id="177" idx="6"/>
          </p:cNvCxnSpPr>
          <p:nvPr/>
        </p:nvCxnSpPr>
        <p:spPr>
          <a:xfrm rot="10800000">
            <a:off x="2406054" y="5088399"/>
            <a:ext cx="1691700" cy="1230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1" name="Google Shape;221;p15"/>
          <p:cNvSpPr txBox="1"/>
          <p:nvPr/>
        </p:nvSpPr>
        <p:spPr>
          <a:xfrm>
            <a:off x="13172919" y="1697241"/>
            <a:ext cx="623297" cy="337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3870739" y="2331720"/>
            <a:ext cx="1060445" cy="1359064"/>
          </a:xfrm>
          <a:prstGeom prst="arc">
            <a:avLst>
              <a:gd fmla="val 12124223" name="adj1"/>
              <a:gd fmla="val 14374914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3" name="Google Shape;223;p15"/>
          <p:cNvGrpSpPr/>
          <p:nvPr/>
        </p:nvGrpSpPr>
        <p:grpSpPr>
          <a:xfrm>
            <a:off x="8243449" y="2712559"/>
            <a:ext cx="616628" cy="616628"/>
            <a:chOff x="1727119" y="3761282"/>
            <a:chExt cx="616628" cy="616628"/>
          </a:xfrm>
        </p:grpSpPr>
        <p:sp>
          <p:nvSpPr>
            <p:cNvPr id="224" name="Google Shape;224;p15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26" name="Google Shape;226;p15"/>
          <p:cNvSpPr txBox="1"/>
          <p:nvPr/>
        </p:nvSpPr>
        <p:spPr>
          <a:xfrm>
            <a:off x="7822632" y="3357327"/>
            <a:ext cx="15329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7999915" y="384132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2587489" y="5377723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9" name="Google Shape;229;p15"/>
          <p:cNvCxnSpPr>
            <a:stCxn id="171" idx="2"/>
            <a:endCxn id="202" idx="6"/>
          </p:cNvCxnSpPr>
          <p:nvPr/>
        </p:nvCxnSpPr>
        <p:spPr>
          <a:xfrm rot="10800000">
            <a:off x="7071054" y="5211394"/>
            <a:ext cx="1189500" cy="1680600"/>
          </a:xfrm>
          <a:prstGeom prst="bentConnector3">
            <a:avLst>
              <a:gd fmla="val 3198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30" name="Google Shape;230;p15"/>
          <p:cNvCxnSpPr>
            <a:stCxn id="166" idx="0"/>
            <a:endCxn id="231" idx="2"/>
          </p:cNvCxnSpPr>
          <p:nvPr/>
        </p:nvCxnSpPr>
        <p:spPr>
          <a:xfrm rot="-5400000">
            <a:off x="4265368" y="4578185"/>
            <a:ext cx="465600" cy="184200"/>
          </a:xfrm>
          <a:prstGeom prst="bentConnector3">
            <a:avLst>
              <a:gd fmla="val 500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32" name="Google Shape;232;p15"/>
          <p:cNvGrpSpPr/>
          <p:nvPr/>
        </p:nvGrpSpPr>
        <p:grpSpPr>
          <a:xfrm>
            <a:off x="3404177" y="4903085"/>
            <a:ext cx="1952659" cy="2660882"/>
            <a:chOff x="3404177" y="4903085"/>
            <a:chExt cx="1952659" cy="2660882"/>
          </a:xfrm>
        </p:grpSpPr>
        <p:grpSp>
          <p:nvGrpSpPr>
            <p:cNvPr id="233" name="Google Shape;233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34" name="Google Shape;234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7" name="Google Shape;207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35" name="Google Shape;235;p15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36" name="Google Shape;236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7" name="Google Shape;237;p15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38" name="Google Shape;238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66" name="Google Shape;166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0" name="Google Shape;240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41" name="Google Shape;241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42" name="Google Shape;242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43" name="Google Shape;243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45" name="Google Shape;245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46" name="Google Shape;246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47" name="Google Shape;247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48" name="Google Shape;248;p15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49" name="Google Shape;249;p1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50" name="Google Shape;250;p15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51" name="Google Shape;251;p15"/>
          <p:cNvGrpSpPr/>
          <p:nvPr/>
        </p:nvGrpSpPr>
        <p:grpSpPr>
          <a:xfrm>
            <a:off x="5760710" y="4903085"/>
            <a:ext cx="1952659" cy="2660882"/>
            <a:chOff x="3404177" y="4903085"/>
            <a:chExt cx="1952659" cy="2660882"/>
          </a:xfrm>
        </p:grpSpPr>
        <p:grpSp>
          <p:nvGrpSpPr>
            <p:cNvPr id="252" name="Google Shape;252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53" name="Google Shape;253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09" name="Google Shape;209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54" name="Google Shape;254;p15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55" name="Google Shape;255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6" name="Google Shape;256;p15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7" name="Google Shape;257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9" name="Google Shape;259;p15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60" name="Google Shape;260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61" name="Google Shape;261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64" name="Google Shape;264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65" name="Google Shape;265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66" name="Google Shape;266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67" name="Google Shape;267;p15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68" name="Google Shape;268;p1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69" name="Google Shape;269;p15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70" name="Google Shape;270;p15"/>
          <p:cNvGrpSpPr/>
          <p:nvPr/>
        </p:nvGrpSpPr>
        <p:grpSpPr>
          <a:xfrm>
            <a:off x="9906151" y="4903085"/>
            <a:ext cx="1952659" cy="2660882"/>
            <a:chOff x="3404177" y="4903085"/>
            <a:chExt cx="1952659" cy="2660882"/>
          </a:xfrm>
        </p:grpSpPr>
        <p:grpSp>
          <p:nvGrpSpPr>
            <p:cNvPr id="271" name="Google Shape;271;p15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272" name="Google Shape;272;p15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211" name="Google Shape;211;p15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73" name="Google Shape;273;p15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74" name="Google Shape;274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5" name="Google Shape;275;p15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6" name="Google Shape;276;p15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79" name="Google Shape;279;p15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80" name="Google Shape;280;p15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83" name="Google Shape;283;p15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284" name="Google Shape;284;p15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285" name="Google Shape;285;p15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86" name="Google Shape;286;p15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87" name="Google Shape;287;p1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88" name="Google Shape;288;p15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89" name="Google Shape;289;p15"/>
          <p:cNvCxnSpPr>
            <a:stCxn id="202" idx="6"/>
            <a:endCxn id="224" idx="2"/>
          </p:cNvCxnSpPr>
          <p:nvPr/>
        </p:nvCxnSpPr>
        <p:spPr>
          <a:xfrm flipH="1" rot="10800000">
            <a:off x="7070915" y="3020799"/>
            <a:ext cx="1172400" cy="2190600"/>
          </a:xfrm>
          <a:prstGeom prst="bentConnector3">
            <a:avLst>
              <a:gd fmla="val 5000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0" name="Google Shape;290;p15"/>
          <p:cNvCxnSpPr>
            <a:stCxn id="202" idx="6"/>
            <a:endCxn id="174" idx="2"/>
          </p:cNvCxnSpPr>
          <p:nvPr/>
        </p:nvCxnSpPr>
        <p:spPr>
          <a:xfrm>
            <a:off x="7070915" y="5211399"/>
            <a:ext cx="1199400" cy="3507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15"/>
          <p:cNvCxnSpPr>
            <a:stCxn id="224" idx="6"/>
            <a:endCxn id="205" idx="0"/>
          </p:cNvCxnSpPr>
          <p:nvPr/>
        </p:nvCxnSpPr>
        <p:spPr>
          <a:xfrm>
            <a:off x="8860077" y="3020873"/>
            <a:ext cx="2048100" cy="18822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92" name="Google Shape;292;p15"/>
          <p:cNvCxnSpPr/>
          <p:nvPr/>
        </p:nvCxnSpPr>
        <p:spPr>
          <a:xfrm>
            <a:off x="12796027" y="2584123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3" name="Google Shape;293;p15"/>
          <p:cNvSpPr txBox="1"/>
          <p:nvPr/>
        </p:nvSpPr>
        <p:spPr>
          <a:xfrm>
            <a:off x="13645240" y="2490667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2427124" y="6421679"/>
            <a:ext cx="1935131" cy="573482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信封 以實心填滿" id="295" name="Google Shape;29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77087" y="6537603"/>
            <a:ext cx="399454" cy="3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13126504" y="6604866"/>
            <a:ext cx="1374433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7" name="Google Shape;297;p15"/>
          <p:cNvCxnSpPr>
            <a:endCxn id="294" idx="2"/>
          </p:cNvCxnSpPr>
          <p:nvPr/>
        </p:nvCxnSpPr>
        <p:spPr>
          <a:xfrm>
            <a:off x="11158789" y="5441161"/>
            <a:ext cx="2235900" cy="1554000"/>
          </a:xfrm>
          <a:prstGeom prst="bentConnector4">
            <a:avLst>
              <a:gd fmla="val 38908" name="adj1"/>
              <a:gd fmla="val 168955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" name="Google Shape;298;p15"/>
          <p:cNvCxnSpPr>
            <a:endCxn id="294" idx="2"/>
          </p:cNvCxnSpPr>
          <p:nvPr/>
        </p:nvCxnSpPr>
        <p:spPr>
          <a:xfrm>
            <a:off x="7040989" y="5399761"/>
            <a:ext cx="6353700" cy="1595400"/>
          </a:xfrm>
          <a:prstGeom prst="bentConnector4">
            <a:avLst>
              <a:gd fmla="val 11354" name="adj1"/>
              <a:gd fmla="val 167166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9" name="Google Shape;299;p15"/>
          <p:cNvCxnSpPr>
            <a:stCxn id="300" idx="2"/>
            <a:endCxn id="183" idx="6"/>
          </p:cNvCxnSpPr>
          <p:nvPr/>
        </p:nvCxnSpPr>
        <p:spPr>
          <a:xfrm rot="10800000">
            <a:off x="3887048" y="3254506"/>
            <a:ext cx="434400" cy="25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01" name="Google Shape;301;p15"/>
          <p:cNvGrpSpPr/>
          <p:nvPr/>
        </p:nvGrpSpPr>
        <p:grpSpPr>
          <a:xfrm>
            <a:off x="4013646" y="2971392"/>
            <a:ext cx="1276965" cy="1465964"/>
            <a:chOff x="3178301" y="2904542"/>
            <a:chExt cx="1276965" cy="1465964"/>
          </a:xfrm>
        </p:grpSpPr>
        <p:sp>
          <p:nvSpPr>
            <p:cNvPr id="231" name="Google Shape;231;p15"/>
            <p:cNvSpPr txBox="1"/>
            <p:nvPr/>
          </p:nvSpPr>
          <p:spPr>
            <a:xfrm>
              <a:off x="3297645" y="4175790"/>
              <a:ext cx="914400" cy="194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3333544" y="3552744"/>
              <a:ext cx="9035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5" name="Google Shape;305;p15"/>
            <p:cNvSpPr txBox="1"/>
            <p:nvPr/>
          </p:nvSpPr>
          <p:spPr>
            <a:xfrm>
              <a:off x="3178301" y="4033057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06" name="Google Shape;306;p15"/>
          <p:cNvCxnSpPr>
            <a:stCxn id="300" idx="6"/>
            <a:endCxn id="202" idx="2"/>
          </p:cNvCxnSpPr>
          <p:nvPr/>
        </p:nvCxnSpPr>
        <p:spPr>
          <a:xfrm>
            <a:off x="4938076" y="3279706"/>
            <a:ext cx="1516200" cy="1931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pic>
        <p:nvPicPr>
          <p:cNvPr id="307" name="Google Shape;3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17344" y="4971949"/>
            <a:ext cx="767723" cy="23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2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2" name="Google Shape;1382;p42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42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</a:t>
            </a:r>
            <a:r>
              <a:rPr b="1" lang="en-US">
                <a:solidFill>
                  <a:schemeClr val="lt2"/>
                </a:solidFill>
              </a:rPr>
              <a:t> 環境 - Jenkins OCP初次部署流程 - 部署 Yaml</a:t>
            </a:r>
            <a:endParaRPr/>
          </a:p>
        </p:txBody>
      </p:sp>
      <p:sp>
        <p:nvSpPr>
          <p:cNvPr id="1384" name="Google Shape;1384;p4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385" name="Google Shape;1385;p42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6" name="Google Shape;1386;p42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7" name="Google Shape;1387;p42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8" name="Google Shape;1388;p42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1389" name="Google Shape;1389;p4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390" name="Google Shape;1390;p4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91" name="Google Shape;1391;p4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92" name="Google Shape;1392;p4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42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1394" name="Google Shape;1394;p4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395" name="Google Shape;1395;p4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396" name="Google Shape;1396;p4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397" name="Google Shape;1397;p4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98" name="Google Shape;1398;p42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1399" name="Google Shape;1399;p42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1400" name="Google Shape;1400;p42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01" name="Google Shape;1401;p42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1402" name="Google Shape;1402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3" name="Google Shape;1403;p42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1404" name="Google Shape;1404;p42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405" name="Google Shape;1405;p42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1406" name="Google Shape;1406;p42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408" name="Google Shape;1408;p42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09" name="Google Shape;1409;p42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1410" name="Google Shape;1410;p4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411" name="Google Shape;1411;p4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412" name="Google Shape;1412;p4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414" name="Google Shape;1414;p42"/>
          <p:cNvCxnSpPr>
            <a:stCxn id="1415" idx="2"/>
            <a:endCxn id="1412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416" name="Google Shape;1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1420" name="Google Shape;1420;p42"/>
          <p:cNvCxnSpPr>
            <a:stCxn id="1421" idx="1"/>
            <a:endCxn id="1418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1421" name="Google Shape;142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1422" name="Google Shape;1422;p42"/>
          <p:cNvCxnSpPr>
            <a:stCxn id="1418" idx="2"/>
            <a:endCxn id="1417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423" name="Google Shape;1423;p42"/>
          <p:cNvCxnSpPr>
            <a:stCxn id="1417" idx="1"/>
            <a:endCxn id="1416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424" name="Google Shape;1424;p42"/>
          <p:cNvCxnSpPr>
            <a:stCxn id="1419" idx="2"/>
            <a:endCxn id="1416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425" name="Google Shape;1425;p42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1426" name="Google Shape;142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p42"/>
          <p:cNvCxnSpPr>
            <a:stCxn id="1426" idx="3"/>
            <a:endCxn id="1406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428" name="Google Shape;1428;p42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29" name="Google Shape;1429;p42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2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31" name="Google Shape;1431;p42"/>
          <p:cNvCxnSpPr>
            <a:stCxn id="1406" idx="6"/>
            <a:endCxn id="1432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2" name="Google Shape;1432;p42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42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2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2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5" name="Google Shape;1435;p42"/>
          <p:cNvCxnSpPr>
            <a:stCxn id="1432" idx="2"/>
            <a:endCxn id="1415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436" name="Google Shape;1436;p42"/>
          <p:cNvCxnSpPr>
            <a:stCxn id="1433" idx="2"/>
            <a:endCxn id="1434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437" name="Google Shape;1437;p42"/>
          <p:cNvCxnSpPr>
            <a:stCxn id="1415" idx="3"/>
            <a:endCxn id="1416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8" name="Google Shape;1438;p42"/>
          <p:cNvCxnSpPr>
            <a:stCxn id="1415" idx="2"/>
            <a:endCxn id="1390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9" name="Google Shape;1439;p42"/>
          <p:cNvCxnSpPr>
            <a:stCxn id="1415" idx="2"/>
            <a:endCxn id="1395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440" name="Google Shape;1440;p42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1441" name="Google Shape;1441;p42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2" name="Google Shape;1442;p42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1443" name="Google Shape;1443;p4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44" name="Google Shape;1444;p4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1445" name="Google Shape;1445;p42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1446" name="Google Shape;1446;p4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447" name="Google Shape;1447;p4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48" name="Google Shape;1448;p4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449" name="Google Shape;1449;p4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1451" name="Google Shape;1451;p4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452" name="Google Shape;1452;p4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53" name="Google Shape;1453;p4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454" name="Google Shape;1454;p4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55" name="Google Shape;1455;p42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1456" name="Google Shape;1456;p4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457" name="Google Shape;1457;p4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458" name="Google Shape;1458;p4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459" name="Google Shape;1459;p4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460" name="Google Shape;1460;p42"/>
          <p:cNvCxnSpPr>
            <a:stCxn id="1434" idx="2"/>
            <a:endCxn id="1458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1" name="Google Shape;1461;p42"/>
          <p:cNvCxnSpPr>
            <a:stCxn id="1434" idx="2"/>
            <a:endCxn id="1447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2" name="Google Shape;1462;p42"/>
          <p:cNvCxnSpPr>
            <a:stCxn id="1434" idx="2"/>
            <a:endCxn id="1443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3" name="Google Shape;1463;p42"/>
          <p:cNvCxnSpPr>
            <a:stCxn id="1434" idx="2"/>
            <a:endCxn id="1452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4" name="Google Shape;1464;p42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42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42"/>
          <p:cNvCxnSpPr>
            <a:endCxn id="1417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7" name="Google Shape;1467;p42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8" name="Google Shape;1468;p42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1469" name="Google Shape;1469;p42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1470" name="Google Shape;1470;p42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42"/>
          <p:cNvSpPr txBox="1"/>
          <p:nvPr/>
        </p:nvSpPr>
        <p:spPr>
          <a:xfrm>
            <a:off x="27575" y="3771900"/>
            <a:ext cx="167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部署 Yaml</a:t>
            </a:r>
            <a:endParaRPr b="1" sz="2400"/>
          </a:p>
        </p:txBody>
      </p:sp>
      <p:sp>
        <p:nvSpPr>
          <p:cNvPr id="1472" name="Google Shape;1472;p42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部署資源</a:t>
            </a:r>
            <a:endParaRPr b="1" sz="1200"/>
          </a:p>
        </p:txBody>
      </p:sp>
      <p:sp>
        <p:nvSpPr>
          <p:cNvPr id="1473" name="Google Shape;1473;p42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74" name="Google Shape;1474;p42"/>
          <p:cNvSpPr txBox="1"/>
          <p:nvPr/>
        </p:nvSpPr>
        <p:spPr>
          <a:xfrm>
            <a:off x="10270125" y="51649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更新成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475" name="Google Shape;1475;p42"/>
          <p:cNvCxnSpPr/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– Jenkins 上版 – Image Build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82" name="Google Shape;1482;p4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483" name="Google Shape;1483;p43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資管科人員手動啓用 Jenkins 流程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4" name="Google Shape;1484;p43"/>
          <p:cNvSpPr txBox="1"/>
          <p:nvPr/>
        </p:nvSpPr>
        <p:spPr>
          <a:xfrm>
            <a:off x="2793100" y="7176050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(ncbs-mid-repo-p2-A 範例)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5" name="Google Shape;1485;p43"/>
          <p:cNvSpPr txBox="1"/>
          <p:nvPr/>
        </p:nvSpPr>
        <p:spPr>
          <a:xfrm>
            <a:off x="9703650" y="7176050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(ncbs-mid-repo-p2-B 範例)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6" name="Google Shape;14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5900"/>
            <a:ext cx="6686879" cy="401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679" y="2475900"/>
            <a:ext cx="7486321" cy="450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– Jenkins 上版 – 部署 Yaml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94" name="Google Shape;1494;p4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495" name="Google Shape;1495;p44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資管科人員手動啓用 Jenkins 流程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6" name="Google Shape;1496;p44"/>
          <p:cNvSpPr txBox="1"/>
          <p:nvPr/>
        </p:nvSpPr>
        <p:spPr>
          <a:xfrm>
            <a:off x="2793100" y="7176050"/>
            <a:ext cx="241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4"/>
          <p:cNvSpPr txBox="1"/>
          <p:nvPr/>
        </p:nvSpPr>
        <p:spPr>
          <a:xfrm>
            <a:off x="9703650" y="71760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(ncbs-mid-ocp-repo-B 範例)</a:t>
            </a:r>
            <a:endParaRPr/>
          </a:p>
        </p:txBody>
      </p:sp>
      <p:pic>
        <p:nvPicPr>
          <p:cNvPr id="1498" name="Google Shape;1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82" y="2475900"/>
            <a:ext cx="6712120" cy="403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475900"/>
            <a:ext cx="7169500" cy="43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– Jenkins 卡控</a:t>
            </a:r>
            <a:endParaRPr/>
          </a:p>
        </p:txBody>
      </p:sp>
      <p:sp>
        <p:nvSpPr>
          <p:cNvPr id="1506" name="Google Shape;1506;p4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1507" name="Google Shape;15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522" y="3346555"/>
            <a:ext cx="9608715" cy="2510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45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資管科人員</a:t>
            </a: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執行過程中，確認輸入版號無誤才進行部署。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 - 驗收成果</a:t>
            </a:r>
            <a:endParaRPr/>
          </a:p>
        </p:txBody>
      </p:sp>
      <p:sp>
        <p:nvSpPr>
          <p:cNvPr id="1515" name="Google Shape;1515;p4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516" name="Google Shape;1516;p46"/>
          <p:cNvSpPr txBox="1"/>
          <p:nvPr/>
        </p:nvSpPr>
        <p:spPr>
          <a:xfrm>
            <a:off x="960120" y="1828800"/>
            <a:ext cx="126644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資管人員收到主管覆核的系統異動申請單/需求問題處理單（Notes）單後，依據Tag資訊進行STAGE過版。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手動執行Jenkins STAGE過版 job。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過版完成後，資管人員登錄 Notes 單、紀錄過版job編號，進行簽核。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STAGE 一天至多上版一次，緊急修正hotfix除外。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7" name="Google Shape;1517;p46"/>
          <p:cNvSpPr/>
          <p:nvPr/>
        </p:nvSpPr>
        <p:spPr>
          <a:xfrm flipH="1" rot="5400000">
            <a:off x="6959970" y="400950"/>
            <a:ext cx="595500" cy="125952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8" name="Google Shape;1518;p46"/>
          <p:cNvGrpSpPr/>
          <p:nvPr/>
        </p:nvGrpSpPr>
        <p:grpSpPr>
          <a:xfrm>
            <a:off x="2332003" y="5859209"/>
            <a:ext cx="1318558" cy="1447666"/>
            <a:chOff x="2327253" y="1571855"/>
            <a:chExt cx="1318558" cy="1447666"/>
          </a:xfrm>
        </p:grpSpPr>
        <p:grpSp>
          <p:nvGrpSpPr>
            <p:cNvPr id="1519" name="Google Shape;1519;p46"/>
            <p:cNvGrpSpPr/>
            <p:nvPr/>
          </p:nvGrpSpPr>
          <p:grpSpPr>
            <a:xfrm>
              <a:off x="2346511" y="1571855"/>
              <a:ext cx="1299300" cy="1106005"/>
              <a:chOff x="5232524" y="5576455"/>
              <a:chExt cx="1299300" cy="1106005"/>
            </a:xfrm>
          </p:grpSpPr>
          <p:sp>
            <p:nvSpPr>
              <p:cNvPr id="1520" name="Google Shape;1520;p46"/>
              <p:cNvSpPr/>
              <p:nvPr/>
            </p:nvSpPr>
            <p:spPr>
              <a:xfrm>
                <a:off x="5640520" y="619916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46"/>
              <p:cNvSpPr txBox="1"/>
              <p:nvPr/>
            </p:nvSpPr>
            <p:spPr>
              <a:xfrm>
                <a:off x="5232524" y="5576455"/>
                <a:ext cx="12993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研發處</a:t>
                </a:r>
                <a:endParaRPr b="1" i="0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測試人員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船長" id="1522" name="Google Shape;1522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01742" y="626132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3" name="Google Shape;1523;p46"/>
            <p:cNvSpPr txBox="1"/>
            <p:nvPr/>
          </p:nvSpPr>
          <p:spPr>
            <a:xfrm>
              <a:off x="2327253" y="2680821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24" name="Google Shape;1524;p46"/>
          <p:cNvGrpSpPr/>
          <p:nvPr/>
        </p:nvGrpSpPr>
        <p:grpSpPr>
          <a:xfrm>
            <a:off x="7047262" y="5876862"/>
            <a:ext cx="1329744" cy="1489165"/>
            <a:chOff x="6434856" y="1587381"/>
            <a:chExt cx="1329744" cy="1489165"/>
          </a:xfrm>
        </p:grpSpPr>
        <p:grpSp>
          <p:nvGrpSpPr>
            <p:cNvPr id="1525" name="Google Shape;1525;p46"/>
            <p:cNvGrpSpPr/>
            <p:nvPr/>
          </p:nvGrpSpPr>
          <p:grpSpPr>
            <a:xfrm>
              <a:off x="6465300" y="2208268"/>
              <a:ext cx="1299300" cy="868278"/>
              <a:chOff x="9073004" y="6244880"/>
              <a:chExt cx="1299300" cy="868278"/>
            </a:xfrm>
          </p:grpSpPr>
          <p:sp>
            <p:nvSpPr>
              <p:cNvPr id="1526" name="Google Shape;1526;p46"/>
              <p:cNvSpPr/>
              <p:nvPr/>
            </p:nvSpPr>
            <p:spPr>
              <a:xfrm>
                <a:off x="9482460" y="624488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船長" id="1527" name="Google Shape;1527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543682" y="630704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8" name="Google Shape;1528;p46"/>
              <p:cNvSpPr txBox="1"/>
              <p:nvPr/>
            </p:nvSpPr>
            <p:spPr>
              <a:xfrm>
                <a:off x="9073004" y="6774458"/>
                <a:ext cx="1299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驗收確認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46"/>
            <p:cNvSpPr txBox="1"/>
            <p:nvPr/>
          </p:nvSpPr>
          <p:spPr>
            <a:xfrm>
              <a:off x="6434856" y="158738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研發處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驗收人員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0" name="Google Shape;1530;p46"/>
          <p:cNvGrpSpPr/>
          <p:nvPr/>
        </p:nvGrpSpPr>
        <p:grpSpPr>
          <a:xfrm>
            <a:off x="4427062" y="5859209"/>
            <a:ext cx="1620600" cy="1465126"/>
            <a:chOff x="4847198" y="1571054"/>
            <a:chExt cx="1620600" cy="1465126"/>
          </a:xfrm>
        </p:grpSpPr>
        <p:grpSp>
          <p:nvGrpSpPr>
            <p:cNvPr id="1531" name="Google Shape;1531;p46"/>
            <p:cNvGrpSpPr/>
            <p:nvPr/>
          </p:nvGrpSpPr>
          <p:grpSpPr>
            <a:xfrm>
              <a:off x="4847198" y="1571054"/>
              <a:ext cx="1620600" cy="1100453"/>
              <a:chOff x="7624271" y="5627727"/>
              <a:chExt cx="1620600" cy="1100453"/>
            </a:xfrm>
          </p:grpSpPr>
          <p:sp>
            <p:nvSpPr>
              <p:cNvPr id="1532" name="Google Shape;1532;p46"/>
              <p:cNvSpPr/>
              <p:nvPr/>
            </p:nvSpPr>
            <p:spPr>
              <a:xfrm>
                <a:off x="8202300" y="624488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船長" id="1533" name="Google Shape;1533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263522" y="630704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4" name="Google Shape;1534;p46"/>
              <p:cNvSpPr txBox="1"/>
              <p:nvPr/>
            </p:nvSpPr>
            <p:spPr>
              <a:xfrm>
                <a:off x="7624271" y="5627727"/>
                <a:ext cx="1620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研發處</a:t>
                </a:r>
                <a:endParaRPr b="1" i="0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系統開發主管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5" name="Google Shape;1535;p46"/>
            <p:cNvSpPr txBox="1"/>
            <p:nvPr/>
          </p:nvSpPr>
          <p:spPr>
            <a:xfrm>
              <a:off x="5029200" y="2697480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覆核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46"/>
          <p:cNvSpPr txBox="1"/>
          <p:nvPr/>
        </p:nvSpPr>
        <p:spPr>
          <a:xfrm>
            <a:off x="8678219" y="6553357"/>
            <a:ext cx="263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驗收確認後傳給業務分析主管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537" name="Google Shape;1537;p46"/>
          <p:cNvGrpSpPr/>
          <p:nvPr/>
        </p:nvGrpSpPr>
        <p:grpSpPr>
          <a:xfrm>
            <a:off x="11199275" y="5859209"/>
            <a:ext cx="1465200" cy="1080579"/>
            <a:chOff x="7745986" y="2226144"/>
            <a:chExt cx="1465200" cy="1080579"/>
          </a:xfrm>
        </p:grpSpPr>
        <p:sp>
          <p:nvSpPr>
            <p:cNvPr id="1538" name="Google Shape;1538;p46"/>
            <p:cNvSpPr/>
            <p:nvPr/>
          </p:nvSpPr>
          <p:spPr>
            <a:xfrm>
              <a:off x="8305451" y="282342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6"/>
            <p:cNvSpPr txBox="1"/>
            <p:nvPr/>
          </p:nvSpPr>
          <p:spPr>
            <a:xfrm>
              <a:off x="7745986" y="2226144"/>
              <a:ext cx="1465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研發處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業務分析主管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1540" name="Google Shape;154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66673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PROD 環境 – 確認申請單</a:t>
            </a:r>
            <a:endParaRPr/>
          </a:p>
        </p:txBody>
      </p:sp>
      <p:sp>
        <p:nvSpPr>
          <p:cNvPr id="1547" name="Google Shape;1547;p4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548" name="Google Shape;1548;p47"/>
          <p:cNvSpPr txBox="1"/>
          <p:nvPr/>
        </p:nvSpPr>
        <p:spPr>
          <a:xfrm>
            <a:off x="960125" y="1828800"/>
            <a:ext cx="126645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資管科審核人員確認申請單後，</a:t>
            </a: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產出 Compare list (針對此次版本以及當前版本)報表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資管科審核人員確認申請單後，手動啓用 Jenkins 進行上版。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9" name="Google Shape;1549;p47"/>
          <p:cNvSpPr/>
          <p:nvPr/>
        </p:nvSpPr>
        <p:spPr>
          <a:xfrm>
            <a:off x="13121640" y="3206603"/>
            <a:ext cx="1072500" cy="26526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gradFill>
            <a:gsLst>
              <a:gs pos="0">
                <a:srgbClr val="FFC000"/>
              </a:gs>
              <a:gs pos="17000">
                <a:srgbClr val="FFC000"/>
              </a:gs>
              <a:gs pos="57000">
                <a:srgbClr val="934100"/>
              </a:gs>
              <a:gs pos="80000">
                <a:srgbClr val="005D5A"/>
              </a:gs>
              <a:gs pos="99000">
                <a:srgbClr val="008A87"/>
              </a:gs>
              <a:gs pos="100000">
                <a:srgbClr val="008A87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0" name="Google Shape;1550;p47"/>
          <p:cNvSpPr/>
          <p:nvPr/>
        </p:nvSpPr>
        <p:spPr>
          <a:xfrm flipH="1" rot="5400000">
            <a:off x="6640230" y="-995066"/>
            <a:ext cx="595500" cy="13007400"/>
          </a:xfrm>
          <a:prstGeom prst="downArrow">
            <a:avLst>
              <a:gd fmla="val 50000" name="adj1"/>
              <a:gd fmla="val 72735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/>
          <p:nvPr/>
        </p:nvSpPr>
        <p:spPr>
          <a:xfrm>
            <a:off x="12689698" y="4160855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552" name="Google Shape;1552;p47"/>
          <p:cNvGrpSpPr/>
          <p:nvPr/>
        </p:nvGrpSpPr>
        <p:grpSpPr>
          <a:xfrm>
            <a:off x="8819660" y="4906791"/>
            <a:ext cx="1597105" cy="1802221"/>
            <a:chOff x="11604672" y="2451613"/>
            <a:chExt cx="1597105" cy="1802221"/>
          </a:xfrm>
        </p:grpSpPr>
        <p:sp>
          <p:nvSpPr>
            <p:cNvPr id="1553" name="Google Shape;1553;p47"/>
            <p:cNvSpPr/>
            <p:nvPr/>
          </p:nvSpPr>
          <p:spPr>
            <a:xfrm>
              <a:off x="12067624" y="282383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7"/>
            <p:cNvSpPr txBox="1"/>
            <p:nvPr/>
          </p:nvSpPr>
          <p:spPr>
            <a:xfrm>
              <a:off x="11604672" y="2451613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Approve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555" name="Google Shape;1555;p47"/>
            <p:cNvCxnSpPr>
              <a:stCxn id="1553" idx="4"/>
              <a:endCxn id="1556" idx="2"/>
            </p:cNvCxnSpPr>
            <p:nvPr/>
          </p:nvCxnSpPr>
          <p:spPr>
            <a:xfrm>
              <a:off x="12309274" y="3307130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豎起大拇指標誌" id="1557" name="Google Shape;1557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45898" y="2901250"/>
              <a:ext cx="336117" cy="336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6" name="Google Shape;1556;p47"/>
            <p:cNvSpPr/>
            <p:nvPr/>
          </p:nvSpPr>
          <p:spPr>
            <a:xfrm>
              <a:off x="11760973" y="3404648"/>
              <a:ext cx="1096800" cy="2598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Confirm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7"/>
            <p:cNvSpPr txBox="1"/>
            <p:nvPr/>
          </p:nvSpPr>
          <p:spPr>
            <a:xfrm>
              <a:off x="11738677" y="3730634"/>
              <a:ext cx="1463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確定要上版時</a:t>
              </a:r>
              <a:endParaRPr b="0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請資管手動啟用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9" name="Google Shape;1559;p47"/>
          <p:cNvGrpSpPr/>
          <p:nvPr/>
        </p:nvGrpSpPr>
        <p:grpSpPr>
          <a:xfrm>
            <a:off x="6876380" y="4906788"/>
            <a:ext cx="1943259" cy="835799"/>
            <a:chOff x="414501" y="5394960"/>
            <a:chExt cx="1943259" cy="835799"/>
          </a:xfrm>
        </p:grpSpPr>
        <p:sp>
          <p:nvSpPr>
            <p:cNvPr id="1560" name="Google Shape;1560;p47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1" name="Google Shape;156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2" name="Google Shape;1562;p47"/>
          <p:cNvGrpSpPr/>
          <p:nvPr/>
        </p:nvGrpSpPr>
        <p:grpSpPr>
          <a:xfrm>
            <a:off x="5276580" y="4915679"/>
            <a:ext cx="1363800" cy="1854554"/>
            <a:chOff x="7974606" y="5918741"/>
            <a:chExt cx="1363800" cy="1854554"/>
          </a:xfrm>
        </p:grpSpPr>
        <p:cxnSp>
          <p:nvCxnSpPr>
            <p:cNvPr id="1563" name="Google Shape;1563;p47"/>
            <p:cNvCxnSpPr/>
            <p:nvPr/>
          </p:nvCxnSpPr>
          <p:spPr>
            <a:xfrm>
              <a:off x="8663035" y="6752095"/>
              <a:ext cx="0" cy="10212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64" name="Google Shape;1564;p47"/>
            <p:cNvSpPr/>
            <p:nvPr/>
          </p:nvSpPr>
          <p:spPr>
            <a:xfrm>
              <a:off x="8432508" y="626533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7"/>
            <p:cNvSpPr txBox="1"/>
            <p:nvPr/>
          </p:nvSpPr>
          <p:spPr>
            <a:xfrm>
              <a:off x="8213213" y="5918741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7974606" y="6958405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選擇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1567" name="Google Shape;1567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14160" y="6337817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8" name="Google Shape;1568;p47"/>
            <p:cNvSpPr/>
            <p:nvPr/>
          </p:nvSpPr>
          <p:spPr>
            <a:xfrm>
              <a:off x="7974606" y="7321891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檢查簽章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47"/>
          <p:cNvGrpSpPr/>
          <p:nvPr/>
        </p:nvGrpSpPr>
        <p:grpSpPr>
          <a:xfrm>
            <a:off x="3539846" y="4915679"/>
            <a:ext cx="1363800" cy="1987956"/>
            <a:chOff x="8439231" y="3938864"/>
            <a:chExt cx="1363800" cy="1987956"/>
          </a:xfrm>
        </p:grpSpPr>
        <p:cxnSp>
          <p:nvCxnSpPr>
            <p:cNvPr id="1570" name="Google Shape;1570;p47"/>
            <p:cNvCxnSpPr/>
            <p:nvPr/>
          </p:nvCxnSpPr>
          <p:spPr>
            <a:xfrm>
              <a:off x="9126560" y="4775120"/>
              <a:ext cx="0" cy="1151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71" name="Google Shape;1571;p47"/>
            <p:cNvSpPr/>
            <p:nvPr/>
          </p:nvSpPr>
          <p:spPr>
            <a:xfrm>
              <a:off x="8891216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9001513" y="4378863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7"/>
            <p:cNvSpPr txBox="1"/>
            <p:nvPr/>
          </p:nvSpPr>
          <p:spPr>
            <a:xfrm>
              <a:off x="8721776" y="3938864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8439231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8439231" y="5279492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8439231" y="5578110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Other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7" name="Google Shape;1577;p47"/>
          <p:cNvGrpSpPr/>
          <p:nvPr/>
        </p:nvGrpSpPr>
        <p:grpSpPr>
          <a:xfrm>
            <a:off x="1924459" y="5249987"/>
            <a:ext cx="1299300" cy="1314005"/>
            <a:chOff x="11811303" y="4289232"/>
            <a:chExt cx="1299300" cy="1314005"/>
          </a:xfrm>
        </p:grpSpPr>
        <p:sp>
          <p:nvSpPr>
            <p:cNvPr id="1578" name="Google Shape;1578;p47"/>
            <p:cNvSpPr/>
            <p:nvPr/>
          </p:nvSpPr>
          <p:spPr>
            <a:xfrm>
              <a:off x="12225599" y="4289232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1579" name="Google Shape;1579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322024" y="4389608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0" name="Google Shape;1580;p47"/>
            <p:cNvSpPr txBox="1"/>
            <p:nvPr/>
          </p:nvSpPr>
          <p:spPr>
            <a:xfrm>
              <a:off x="11811303" y="4864337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PROD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81" name="Google Shape;1581;p47"/>
          <p:cNvGrpSpPr/>
          <p:nvPr/>
        </p:nvGrpSpPr>
        <p:grpSpPr>
          <a:xfrm>
            <a:off x="10614847" y="4872262"/>
            <a:ext cx="1412963" cy="1272729"/>
            <a:chOff x="6515484" y="5872882"/>
            <a:chExt cx="1412963" cy="1272729"/>
          </a:xfrm>
        </p:grpSpPr>
        <p:sp>
          <p:nvSpPr>
            <p:cNvPr id="1582" name="Google Shape;1582;p47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7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1584" name="Google Shape;1584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5" name="Google Shape;1585;p47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86" name="Google Shape;1586;p47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47"/>
          <p:cNvGrpSpPr/>
          <p:nvPr/>
        </p:nvGrpSpPr>
        <p:grpSpPr>
          <a:xfrm>
            <a:off x="12511574" y="4663440"/>
            <a:ext cx="1314225" cy="1469422"/>
            <a:chOff x="9780079" y="2205261"/>
            <a:chExt cx="1314225" cy="1469422"/>
          </a:xfrm>
        </p:grpSpPr>
        <p:cxnSp>
          <p:nvCxnSpPr>
            <p:cNvPr id="1588" name="Google Shape;1588;p47"/>
            <p:cNvCxnSpPr>
              <a:stCxn id="1589" idx="0"/>
              <a:endCxn id="1590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89" name="Google Shape;1589;p47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1591" name="Google Shape;1591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2" name="Google Shape;1592;p47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3" name="Google Shape;1593;p47"/>
          <p:cNvSpPr/>
          <p:nvPr/>
        </p:nvSpPr>
        <p:spPr>
          <a:xfrm rot="-5400000">
            <a:off x="12411700" y="7111150"/>
            <a:ext cx="16479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8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99" name="Google Shape;1599;p48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48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PROD</a:t>
            </a:r>
            <a:r>
              <a:rPr b="1" lang="en-US">
                <a:solidFill>
                  <a:schemeClr val="lt2"/>
                </a:solidFill>
              </a:rPr>
              <a:t> 環境 - Jenkins OCP初次部署流程 - 部署 Yaml</a:t>
            </a:r>
            <a:endParaRPr/>
          </a:p>
        </p:txBody>
      </p:sp>
      <p:sp>
        <p:nvSpPr>
          <p:cNvPr id="1601" name="Google Shape;1601;p4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602" name="Google Shape;1602;p48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3" name="Google Shape;1603;p48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4" name="Google Shape;1604;p48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5" name="Google Shape;1605;p48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1606" name="Google Shape;1606;p48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607" name="Google Shape;1607;p4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08" name="Google Shape;1608;p4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609" name="Google Shape;1609;p48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0" name="Google Shape;1610;p48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1611" name="Google Shape;1611;p48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612" name="Google Shape;1612;p4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13" name="Google Shape;1613;p4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614" name="Google Shape;1614;p48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615" name="Google Shape;1615;p48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1616" name="Google Shape;1616;p48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1617" name="Google Shape;1617;p48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18" name="Google Shape;1618;p48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1619" name="Google Shape;161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0" name="Google Shape;1620;p48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1621" name="Google Shape;1621;p48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2" name="Google Shape;1622;p48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1623" name="Google Shape;1623;p48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625" name="Google Shape;1625;p48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626" name="Google Shape;1626;p48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1627" name="Google Shape;1627;p48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8" name="Google Shape;1628;p48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629" name="Google Shape;1629;p48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30" name="Google Shape;1630;p48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631" name="Google Shape;1631;p48"/>
          <p:cNvCxnSpPr>
            <a:stCxn id="1632" idx="2"/>
            <a:endCxn id="1629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633" name="Google Shape;16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1637" name="Google Shape;1637;p48"/>
          <p:cNvCxnSpPr>
            <a:stCxn id="1638" idx="1"/>
            <a:endCxn id="1635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1638" name="Google Shape;163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1639" name="Google Shape;1639;p48"/>
          <p:cNvCxnSpPr>
            <a:stCxn id="1635" idx="2"/>
            <a:endCxn id="1634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640" name="Google Shape;1640;p48"/>
          <p:cNvCxnSpPr>
            <a:stCxn id="1634" idx="1"/>
            <a:endCxn id="1633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641" name="Google Shape;1641;p48"/>
          <p:cNvCxnSpPr>
            <a:stCxn id="1636" idx="2"/>
            <a:endCxn id="1633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642" name="Google Shape;1642;p48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1643" name="Google Shape;164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4" name="Google Shape;1644;p48"/>
          <p:cNvCxnSpPr>
            <a:stCxn id="1643" idx="3"/>
            <a:endCxn id="1623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645" name="Google Shape;1645;p48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46" name="Google Shape;1646;p48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48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648" name="Google Shape;1648;p48"/>
          <p:cNvCxnSpPr>
            <a:stCxn id="1623" idx="6"/>
            <a:endCxn id="1649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49" name="Google Shape;1649;p48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48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48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48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2" name="Google Shape;1652;p48"/>
          <p:cNvCxnSpPr>
            <a:stCxn id="1649" idx="2"/>
            <a:endCxn id="1632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653" name="Google Shape;1653;p48"/>
          <p:cNvCxnSpPr>
            <a:stCxn id="1650" idx="2"/>
            <a:endCxn id="1651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1654" name="Google Shape;1654;p48"/>
          <p:cNvCxnSpPr>
            <a:stCxn id="1632" idx="3"/>
            <a:endCxn id="1633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5" name="Google Shape;1655;p48"/>
          <p:cNvCxnSpPr>
            <a:stCxn id="1632" idx="2"/>
            <a:endCxn id="1607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6" name="Google Shape;1656;p48"/>
          <p:cNvCxnSpPr>
            <a:stCxn id="1632" idx="2"/>
            <a:endCxn id="1612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657" name="Google Shape;1657;p48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1658" name="Google Shape;1658;p48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9" name="Google Shape;1659;p48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1660" name="Google Shape;1660;p4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61" name="Google Shape;1661;p4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1662" name="Google Shape;1662;p48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1663" name="Google Shape;1663;p48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1664" name="Google Shape;1664;p4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65" name="Google Shape;1665;p4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666" name="Google Shape;1666;p48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7" name="Google Shape;1667;p48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1668" name="Google Shape;1668;p48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1669" name="Google Shape;1669;p4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671" name="Google Shape;1671;p48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672" name="Google Shape;1672;p48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1673" name="Google Shape;1673;p48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74" name="Google Shape;1674;p48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675" name="Google Shape;1675;p48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1677" name="Google Shape;1677;p48"/>
          <p:cNvCxnSpPr>
            <a:stCxn id="1651" idx="2"/>
            <a:endCxn id="1675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78" name="Google Shape;1678;p48"/>
          <p:cNvCxnSpPr>
            <a:stCxn id="1651" idx="2"/>
            <a:endCxn id="1664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79" name="Google Shape;1679;p48"/>
          <p:cNvCxnSpPr>
            <a:stCxn id="1651" idx="2"/>
            <a:endCxn id="1660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0" name="Google Shape;1680;p48"/>
          <p:cNvCxnSpPr>
            <a:stCxn id="1651" idx="2"/>
            <a:endCxn id="1669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1" name="Google Shape;1681;p48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48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3" name="Google Shape;1683;p48"/>
          <p:cNvCxnSpPr>
            <a:endCxn id="1634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4" name="Google Shape;1684;p48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5" name="Google Shape;1685;p48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1686" name="Google Shape;1686;p48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1687" name="Google Shape;1687;p48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48"/>
          <p:cNvSpPr txBox="1"/>
          <p:nvPr/>
        </p:nvSpPr>
        <p:spPr>
          <a:xfrm>
            <a:off x="27575" y="3771900"/>
            <a:ext cx="167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部署 Yaml</a:t>
            </a:r>
            <a:endParaRPr b="1" sz="2400"/>
          </a:p>
        </p:txBody>
      </p:sp>
      <p:sp>
        <p:nvSpPr>
          <p:cNvPr id="1689" name="Google Shape;1689;p48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部署資源</a:t>
            </a:r>
            <a:endParaRPr b="1" sz="1200"/>
          </a:p>
        </p:txBody>
      </p:sp>
      <p:sp>
        <p:nvSpPr>
          <p:cNvPr id="1690" name="Google Shape;1690;p48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91" name="Google Shape;1691;p48"/>
          <p:cNvSpPr txBox="1"/>
          <p:nvPr/>
        </p:nvSpPr>
        <p:spPr>
          <a:xfrm>
            <a:off x="10270125" y="51649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更新成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692" name="Google Shape;1692;p48"/>
          <p:cNvCxnSpPr/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PROD 環境 – Compare list for PROD</a:t>
            </a:r>
            <a:endParaRPr/>
          </a:p>
        </p:txBody>
      </p:sp>
      <p:sp>
        <p:nvSpPr>
          <p:cNvPr id="1699" name="Google Shape;1699;p4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700" name="Google Shape;1700;p49"/>
          <p:cNvSpPr txBox="1"/>
          <p:nvPr/>
        </p:nvSpPr>
        <p:spPr>
          <a:xfrm>
            <a:off x="960120" y="1828800"/>
            <a:ext cx="12664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API Service 獲得當前 PROD 版本，與當前進版的版本進行比對。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01" name="Google Shape;17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60" y="2738950"/>
            <a:ext cx="8206275" cy="4464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49"/>
          <p:cNvGrpSpPr/>
          <p:nvPr/>
        </p:nvGrpSpPr>
        <p:grpSpPr>
          <a:xfrm>
            <a:off x="12211672" y="1828812"/>
            <a:ext cx="1412963" cy="1272729"/>
            <a:chOff x="6515484" y="5872882"/>
            <a:chExt cx="1412963" cy="1272729"/>
          </a:xfrm>
        </p:grpSpPr>
        <p:sp>
          <p:nvSpPr>
            <p:cNvPr id="1703" name="Google Shape;1703;p49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49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1705" name="Google Shape;170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6" name="Google Shape;1706;p49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707" name="Google Shape;1707;p49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8" name="Google Shape;1708;p49"/>
          <p:cNvSpPr/>
          <p:nvPr/>
        </p:nvSpPr>
        <p:spPr>
          <a:xfrm rot="-5400000">
            <a:off x="12021600" y="4110050"/>
            <a:ext cx="16479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5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PROD</a:t>
            </a:r>
            <a:r>
              <a:rPr b="1" lang="en-US">
                <a:solidFill>
                  <a:schemeClr val="lt2"/>
                </a:solidFill>
              </a:rPr>
              <a:t> 環境 – 部署 Yaml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715" name="Google Shape;1715;p5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716" name="Google Shape;1716;p50"/>
          <p:cNvSpPr txBox="1"/>
          <p:nvPr/>
        </p:nvSpPr>
        <p:spPr>
          <a:xfrm>
            <a:off x="960125" y="1828800"/>
            <a:ext cx="12664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資管科人員手動啓用 Jenkins 流程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7" name="Google Shape;1717;p50"/>
          <p:cNvSpPr txBox="1"/>
          <p:nvPr/>
        </p:nvSpPr>
        <p:spPr>
          <a:xfrm>
            <a:off x="2793100" y="7176050"/>
            <a:ext cx="241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50"/>
          <p:cNvSpPr txBox="1"/>
          <p:nvPr/>
        </p:nvSpPr>
        <p:spPr>
          <a:xfrm>
            <a:off x="9703650" y="7176050"/>
            <a:ext cx="24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(ncbs-mid-ocp-repo-B 範例)</a:t>
            </a:r>
            <a:endParaRPr/>
          </a:p>
        </p:txBody>
      </p:sp>
      <p:pic>
        <p:nvPicPr>
          <p:cNvPr id="1719" name="Google Shape;17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82" y="2475900"/>
            <a:ext cx="6712120" cy="403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475900"/>
            <a:ext cx="7169500" cy="43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1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 OCP CICD 退版流程</a:t>
            </a:r>
            <a:endParaRPr/>
          </a:p>
        </p:txBody>
      </p:sp>
      <p:sp>
        <p:nvSpPr>
          <p:cNvPr id="1726" name="Google Shape;1726;p51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rgbClr val="FFFFFF"/>
                </a:solidFill>
              </a:rPr>
              <a:t>Jenkins OCP 資料流架構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grpSp>
        <p:nvGrpSpPr>
          <p:cNvPr id="315" name="Google Shape;315;p16"/>
          <p:cNvGrpSpPr/>
          <p:nvPr/>
        </p:nvGrpSpPr>
        <p:grpSpPr>
          <a:xfrm>
            <a:off x="3429000" y="2010960"/>
            <a:ext cx="5943600" cy="5441401"/>
            <a:chOff x="3429000" y="2010960"/>
            <a:chExt cx="5943600" cy="5441401"/>
          </a:xfrm>
        </p:grpSpPr>
        <p:sp>
          <p:nvSpPr>
            <p:cNvPr id="316" name="Google Shape;316;p16"/>
            <p:cNvSpPr/>
            <p:nvPr/>
          </p:nvSpPr>
          <p:spPr>
            <a:xfrm>
              <a:off x="3429000" y="2011681"/>
              <a:ext cx="5943600" cy="5440680"/>
            </a:xfrm>
            <a:prstGeom prst="rect">
              <a:avLst/>
            </a:prstGeom>
            <a:solidFill>
              <a:srgbClr val="E6E6E6"/>
            </a:solidFill>
            <a:ln cap="flat" cmpd="sng" w="25400">
              <a:solidFill>
                <a:srgbClr val="002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6"/>
            <p:cNvSpPr txBox="1"/>
            <p:nvPr/>
          </p:nvSpPr>
          <p:spPr>
            <a:xfrm>
              <a:off x="3429000" y="2010960"/>
              <a:ext cx="1335083" cy="307777"/>
            </a:xfrm>
            <a:prstGeom prst="rect">
              <a:avLst/>
            </a:prstGeom>
            <a:solidFill>
              <a:srgbClr val="0A2C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Jenkins-OCP</a:t>
              </a:r>
              <a:endPara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16"/>
          <p:cNvGrpSpPr/>
          <p:nvPr/>
        </p:nvGrpSpPr>
        <p:grpSpPr>
          <a:xfrm>
            <a:off x="10848551" y="1973650"/>
            <a:ext cx="1935131" cy="1129809"/>
            <a:chOff x="5891594" y="2027236"/>
            <a:chExt cx="1935131" cy="1129809"/>
          </a:xfrm>
        </p:grpSpPr>
        <p:sp>
          <p:nvSpPr>
            <p:cNvPr id="319" name="Google Shape;319;p16"/>
            <p:cNvSpPr/>
            <p:nvPr/>
          </p:nvSpPr>
          <p:spPr>
            <a:xfrm>
              <a:off x="5891594" y="2027236"/>
              <a:ext cx="1935131" cy="1126789"/>
            </a:xfrm>
            <a:prstGeom prst="rect">
              <a:avLst/>
            </a:prstGeom>
            <a:solidFill>
              <a:srgbClr val="E6E6E6"/>
            </a:solidFill>
            <a:ln cap="flat" cmpd="sng" w="25400">
              <a:solidFill>
                <a:srgbClr val="002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" name="Google Shape;320;p16"/>
            <p:cNvCxnSpPr/>
            <p:nvPr/>
          </p:nvCxnSpPr>
          <p:spPr>
            <a:xfrm>
              <a:off x="6266070" y="2436846"/>
              <a:ext cx="731520" cy="0"/>
            </a:xfrm>
            <a:prstGeom prst="straightConnector1">
              <a:avLst/>
            </a:prstGeom>
            <a:noFill/>
            <a:ln cap="flat" cmpd="sng" w="19050">
              <a:solidFill>
                <a:srgbClr val="00B05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1" name="Google Shape;321;p16"/>
            <p:cNvCxnSpPr/>
            <p:nvPr/>
          </p:nvCxnSpPr>
          <p:spPr>
            <a:xfrm>
              <a:off x="6266070" y="2670402"/>
              <a:ext cx="73152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2" name="Google Shape;322;p16"/>
            <p:cNvSpPr txBox="1"/>
            <p:nvPr/>
          </p:nvSpPr>
          <p:spPr>
            <a:xfrm>
              <a:off x="7115283" y="2330642"/>
              <a:ext cx="517508" cy="3289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443</a:t>
              </a:r>
              <a:endPara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23" name="Google Shape;323;p16"/>
            <p:cNvSpPr txBox="1"/>
            <p:nvPr/>
          </p:nvSpPr>
          <p:spPr>
            <a:xfrm>
              <a:off x="7115283" y="2576946"/>
              <a:ext cx="517508" cy="3289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22</a:t>
              </a:r>
              <a:endPara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24" name="Google Shape;324;p16"/>
            <p:cNvSpPr txBox="1"/>
            <p:nvPr/>
          </p:nvSpPr>
          <p:spPr>
            <a:xfrm>
              <a:off x="6637389" y="2034648"/>
              <a:ext cx="623297" cy="337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Port</a:t>
              </a:r>
              <a:endPara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25" name="Google Shape;325;p16"/>
            <p:cNvCxnSpPr/>
            <p:nvPr/>
          </p:nvCxnSpPr>
          <p:spPr>
            <a:xfrm>
              <a:off x="6260497" y="2921530"/>
              <a:ext cx="731520" cy="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6" name="Google Shape;326;p16"/>
            <p:cNvSpPr txBox="1"/>
            <p:nvPr/>
          </p:nvSpPr>
          <p:spPr>
            <a:xfrm>
              <a:off x="7109710" y="2828074"/>
              <a:ext cx="517508" cy="3289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25</a:t>
              </a:r>
              <a:endPara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27" name="Google Shape;327;p16"/>
          <p:cNvSpPr/>
          <p:nvPr/>
        </p:nvSpPr>
        <p:spPr>
          <a:xfrm>
            <a:off x="4161973" y="5408078"/>
            <a:ext cx="4448037" cy="173357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8058177" y="4968635"/>
            <a:ext cx="733516" cy="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ull image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4777001" y="4948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30" name="Google Shape;330;p16"/>
          <p:cNvGrpSpPr/>
          <p:nvPr/>
        </p:nvGrpSpPr>
        <p:grpSpPr>
          <a:xfrm>
            <a:off x="5877362" y="4386748"/>
            <a:ext cx="870800" cy="870801"/>
            <a:chOff x="4497240" y="6687291"/>
            <a:chExt cx="870800" cy="870801"/>
          </a:xfrm>
        </p:grpSpPr>
        <p:grpSp>
          <p:nvGrpSpPr>
            <p:cNvPr id="331" name="Google Shape;331;p16"/>
            <p:cNvGrpSpPr/>
            <p:nvPr/>
          </p:nvGrpSpPr>
          <p:grpSpPr>
            <a:xfrm>
              <a:off x="4497240" y="6687291"/>
              <a:ext cx="870800" cy="870801"/>
              <a:chOff x="1811898" y="6386733"/>
              <a:chExt cx="870800" cy="870800"/>
            </a:xfrm>
          </p:grpSpPr>
          <p:sp>
            <p:nvSpPr>
              <p:cNvPr id="332" name="Google Shape;332;p16"/>
              <p:cNvSpPr/>
              <p:nvPr/>
            </p:nvSpPr>
            <p:spPr>
              <a:xfrm>
                <a:off x="1811898" y="6386733"/>
                <a:ext cx="870800" cy="8708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6"/>
              <p:cNvSpPr txBox="1"/>
              <p:nvPr/>
            </p:nvSpPr>
            <p:spPr>
              <a:xfrm>
                <a:off x="1902711" y="6418305"/>
                <a:ext cx="68917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</a:t>
                </a:r>
                <a:endParaRPr b="0" i="0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OpenShift Logo transparent PNG - StickPNG" id="334" name="Google Shape;33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16"/>
          <p:cNvGrpSpPr/>
          <p:nvPr/>
        </p:nvGrpSpPr>
        <p:grpSpPr>
          <a:xfrm>
            <a:off x="5486845" y="2641211"/>
            <a:ext cx="1701644" cy="1309554"/>
            <a:chOff x="1733335" y="2763819"/>
            <a:chExt cx="1701644" cy="1309554"/>
          </a:xfrm>
        </p:grpSpPr>
        <p:sp>
          <p:nvSpPr>
            <p:cNvPr id="336" name="Google Shape;336;p16"/>
            <p:cNvSpPr txBox="1"/>
            <p:nvPr/>
          </p:nvSpPr>
          <p:spPr>
            <a:xfrm>
              <a:off x="1733335" y="3365487"/>
              <a:ext cx="17016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自動化組建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(10.2X.109.120)</a:t>
              </a:r>
              <a:endPara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37" name="Google Shape;337;p16"/>
            <p:cNvGrpSpPr/>
            <p:nvPr/>
          </p:nvGrpSpPr>
          <p:grpSpPr>
            <a:xfrm>
              <a:off x="2259708" y="2763819"/>
              <a:ext cx="616628" cy="616628"/>
              <a:chOff x="2583568" y="4846022"/>
              <a:chExt cx="616628" cy="616628"/>
            </a:xfrm>
          </p:grpSpPr>
          <p:sp>
            <p:nvSpPr>
              <p:cNvPr id="338" name="Google Shape;338;p16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dk2"/>
              </a:solidFill>
              <a:ln cap="flat" cmpd="sng" w="25400">
                <a:solidFill>
                  <a:srgbClr val="002FA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0" name="Google Shape;340;p16"/>
          <p:cNvSpPr txBox="1"/>
          <p:nvPr/>
        </p:nvSpPr>
        <p:spPr>
          <a:xfrm>
            <a:off x="5706455" y="3703961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41" name="Google Shape;341;p16"/>
          <p:cNvCxnSpPr/>
          <p:nvPr/>
        </p:nvCxnSpPr>
        <p:spPr>
          <a:xfrm>
            <a:off x="6263030" y="3950765"/>
            <a:ext cx="0" cy="419177"/>
          </a:xfrm>
          <a:prstGeom prst="straightConnector1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6"/>
          <p:cNvSpPr txBox="1"/>
          <p:nvPr/>
        </p:nvSpPr>
        <p:spPr>
          <a:xfrm>
            <a:off x="6379616" y="4023360"/>
            <a:ext cx="791157" cy="215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yaml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43" name="Google Shape;343;p16"/>
          <p:cNvGrpSpPr/>
          <p:nvPr/>
        </p:nvGrpSpPr>
        <p:grpSpPr>
          <a:xfrm>
            <a:off x="7249976" y="2637104"/>
            <a:ext cx="1489862" cy="1303788"/>
            <a:chOff x="3375560" y="2774275"/>
            <a:chExt cx="1489862" cy="1303788"/>
          </a:xfrm>
        </p:grpSpPr>
        <p:sp>
          <p:nvSpPr>
            <p:cNvPr id="344" name="Google Shape;344;p16"/>
            <p:cNvSpPr txBox="1"/>
            <p:nvPr/>
          </p:nvSpPr>
          <p:spPr>
            <a:xfrm>
              <a:off x="3375560" y="3374725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p16"/>
            <p:cNvGrpSpPr/>
            <p:nvPr/>
          </p:nvGrpSpPr>
          <p:grpSpPr>
            <a:xfrm>
              <a:off x="3775538" y="2774275"/>
              <a:ext cx="616628" cy="616628"/>
              <a:chOff x="1727119" y="3761282"/>
              <a:chExt cx="616628" cy="616628"/>
            </a:xfrm>
          </p:grpSpPr>
          <p:sp>
            <p:nvSpPr>
              <p:cNvPr id="346" name="Google Shape;346;p16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dk2"/>
              </a:solidFill>
              <a:ln cap="flat" cmpd="sng" w="25400">
                <a:solidFill>
                  <a:srgbClr val="002FA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8" name="Google Shape;348;p16"/>
            <p:cNvSpPr txBox="1"/>
            <p:nvPr/>
          </p:nvSpPr>
          <p:spPr>
            <a:xfrm>
              <a:off x="3496416" y="3883576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(10.2X.107.151)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49" name="Google Shape;349;p16"/>
          <p:cNvGrpSpPr/>
          <p:nvPr/>
        </p:nvGrpSpPr>
        <p:grpSpPr>
          <a:xfrm>
            <a:off x="4087978" y="2646234"/>
            <a:ext cx="1489862" cy="1304531"/>
            <a:chOff x="556873" y="2774275"/>
            <a:chExt cx="1489862" cy="1304531"/>
          </a:xfrm>
        </p:grpSpPr>
        <p:sp>
          <p:nvSpPr>
            <p:cNvPr id="350" name="Google Shape;350;p16"/>
            <p:cNvSpPr txBox="1"/>
            <p:nvPr/>
          </p:nvSpPr>
          <p:spPr>
            <a:xfrm>
              <a:off x="556873" y="3372240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Nexus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p16"/>
            <p:cNvGrpSpPr/>
            <p:nvPr/>
          </p:nvGrpSpPr>
          <p:grpSpPr>
            <a:xfrm>
              <a:off x="956851" y="2774275"/>
              <a:ext cx="616628" cy="616628"/>
              <a:chOff x="1727119" y="3761282"/>
              <a:chExt cx="616628" cy="616628"/>
            </a:xfrm>
          </p:grpSpPr>
          <p:sp>
            <p:nvSpPr>
              <p:cNvPr id="352" name="Google Shape;352;p16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dk2"/>
              </a:solidFill>
              <a:ln cap="flat" cmpd="sng" w="25400">
                <a:solidFill>
                  <a:srgbClr val="002FA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" name="Google Shape;354;p16"/>
            <p:cNvSpPr txBox="1"/>
            <p:nvPr/>
          </p:nvSpPr>
          <p:spPr>
            <a:xfrm>
              <a:off x="686402" y="3884319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(10.2X.114.105)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355" name="Google Shape;355;p16"/>
          <p:cNvCxnSpPr>
            <a:stCxn id="338" idx="2"/>
            <a:endCxn id="352" idx="6"/>
          </p:cNvCxnSpPr>
          <p:nvPr/>
        </p:nvCxnSpPr>
        <p:spPr>
          <a:xfrm flipH="1">
            <a:off x="5104518" y="2949525"/>
            <a:ext cx="908700" cy="5100"/>
          </a:xfrm>
          <a:prstGeom prst="straightConnector1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16"/>
          <p:cNvCxnSpPr>
            <a:stCxn id="338" idx="6"/>
            <a:endCxn id="346" idx="2"/>
          </p:cNvCxnSpPr>
          <p:nvPr/>
        </p:nvCxnSpPr>
        <p:spPr>
          <a:xfrm flipH="1" rot="10800000">
            <a:off x="6629846" y="2945325"/>
            <a:ext cx="1020000" cy="4200"/>
          </a:xfrm>
          <a:prstGeom prst="straightConnector1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p16"/>
          <p:cNvCxnSpPr>
            <a:stCxn id="358" idx="3"/>
            <a:endCxn id="348" idx="2"/>
          </p:cNvCxnSpPr>
          <p:nvPr/>
        </p:nvCxnSpPr>
        <p:spPr>
          <a:xfrm flipH="1" rot="10800000">
            <a:off x="7805325" y="3941014"/>
            <a:ext cx="204000" cy="21729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16"/>
          <p:cNvSpPr txBox="1"/>
          <p:nvPr/>
        </p:nvSpPr>
        <p:spPr>
          <a:xfrm>
            <a:off x="5210084" y="2697480"/>
            <a:ext cx="733516" cy="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ull yaml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16"/>
          <p:cNvSpPr txBox="1"/>
          <p:nvPr/>
        </p:nvSpPr>
        <p:spPr>
          <a:xfrm>
            <a:off x="6720840" y="2711474"/>
            <a:ext cx="733516" cy="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push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16"/>
          <p:cNvSpPr txBox="1"/>
          <p:nvPr/>
        </p:nvSpPr>
        <p:spPr>
          <a:xfrm>
            <a:off x="5471209" y="5318690"/>
            <a:ext cx="733516" cy="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 pod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6456744" y="5907710"/>
            <a:ext cx="1348581" cy="412408"/>
          </a:xfrm>
          <a:prstGeom prst="rect">
            <a:avLst/>
          </a:prstGeom>
          <a:solidFill>
            <a:srgbClr val="0A2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Worker Node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4830967" y="5907710"/>
            <a:ext cx="1348581" cy="412408"/>
          </a:xfrm>
          <a:prstGeom prst="rect">
            <a:avLst/>
          </a:prstGeom>
          <a:solidFill>
            <a:srgbClr val="0A2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Master Node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6"/>
          <p:cNvSpPr txBox="1"/>
          <p:nvPr/>
        </p:nvSpPr>
        <p:spPr>
          <a:xfrm>
            <a:off x="7760177" y="6899956"/>
            <a:ext cx="979661" cy="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OCP Cluster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64" name="Google Shape;364;p16"/>
          <p:cNvCxnSpPr>
            <a:stCxn id="332" idx="4"/>
            <a:endCxn id="358" idx="0"/>
          </p:cNvCxnSpPr>
          <p:nvPr/>
        </p:nvCxnSpPr>
        <p:spPr>
          <a:xfrm flipH="1" rot="-5400000">
            <a:off x="6396912" y="5173399"/>
            <a:ext cx="650100" cy="818400"/>
          </a:xfrm>
          <a:prstGeom prst="bentConnector3">
            <a:avLst>
              <a:gd fmla="val 5000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5" name="Google Shape;365;p16"/>
          <p:cNvSpPr/>
          <p:nvPr/>
        </p:nvSpPr>
        <p:spPr>
          <a:xfrm>
            <a:off x="4830967" y="6432063"/>
            <a:ext cx="1348581" cy="412408"/>
          </a:xfrm>
          <a:prstGeom prst="rect">
            <a:avLst/>
          </a:prstGeom>
          <a:solidFill>
            <a:srgbClr val="0A2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Route Node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6465609" y="6414784"/>
            <a:ext cx="1348581" cy="412408"/>
          </a:xfrm>
          <a:prstGeom prst="rect">
            <a:avLst/>
          </a:prstGeom>
          <a:solidFill>
            <a:srgbClr val="0A2C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 Node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2"/>
          <p:cNvSpPr txBox="1"/>
          <p:nvPr>
            <p:ph type="title"/>
          </p:nvPr>
        </p:nvSpPr>
        <p:spPr>
          <a:xfrm>
            <a:off x="457200" y="685800"/>
            <a:ext cx="12344400" cy="649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環境退版流程</a:t>
            </a:r>
            <a:endParaRPr/>
          </a:p>
        </p:txBody>
      </p:sp>
      <p:sp>
        <p:nvSpPr>
          <p:cNvPr id="1732" name="Google Shape;1732;p5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733" name="Google Shape;1733;p52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4" name="Google Shape;1734;p52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5" name="Google Shape;1735;p52"/>
          <p:cNvSpPr txBox="1"/>
          <p:nvPr/>
        </p:nvSpPr>
        <p:spPr>
          <a:xfrm>
            <a:off x="484293" y="2125693"/>
            <a:ext cx="6534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模擬測試 STAGE 與 PROD 環境執行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操作流程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1. </a:t>
            </a: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</a:t>
            </a: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人員確認退版的版號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2. </a:t>
            </a: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</a:t>
            </a: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操作上版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3. </a:t>
            </a: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</a:t>
            </a: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6" name="Google Shape;1736;p52"/>
          <p:cNvSpPr/>
          <p:nvPr/>
        </p:nvSpPr>
        <p:spPr>
          <a:xfrm>
            <a:off x="8732520" y="2125693"/>
            <a:ext cx="4160400" cy="541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7" name="Google Shape;1737;p52"/>
          <p:cNvSpPr txBox="1"/>
          <p:nvPr/>
        </p:nvSpPr>
        <p:spPr>
          <a:xfrm>
            <a:off x="8726934" y="2125314"/>
            <a:ext cx="11163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8" name="Google Shape;1738;p52"/>
          <p:cNvSpPr txBox="1"/>
          <p:nvPr/>
        </p:nvSpPr>
        <p:spPr>
          <a:xfrm>
            <a:off x="10914335" y="6772815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9" name="Google Shape;1739;p52"/>
          <p:cNvGrpSpPr/>
          <p:nvPr/>
        </p:nvGrpSpPr>
        <p:grpSpPr>
          <a:xfrm>
            <a:off x="11348755" y="6144497"/>
            <a:ext cx="616500" cy="616500"/>
            <a:chOff x="1727119" y="3761282"/>
            <a:chExt cx="616500" cy="616500"/>
          </a:xfrm>
        </p:grpSpPr>
        <p:sp>
          <p:nvSpPr>
            <p:cNvPr id="1740" name="Google Shape;1740;p52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42" name="Google Shape;1742;p52"/>
          <p:cNvGrpSpPr/>
          <p:nvPr/>
        </p:nvGrpSpPr>
        <p:grpSpPr>
          <a:xfrm>
            <a:off x="11358461" y="4814508"/>
            <a:ext cx="616500" cy="616500"/>
            <a:chOff x="1727119" y="3761282"/>
            <a:chExt cx="616500" cy="616500"/>
          </a:xfrm>
        </p:grpSpPr>
        <p:sp>
          <p:nvSpPr>
            <p:cNvPr id="1743" name="Google Shape;1743;p52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45" name="Google Shape;1745;p52"/>
          <p:cNvSpPr txBox="1"/>
          <p:nvPr/>
        </p:nvSpPr>
        <p:spPr>
          <a:xfrm>
            <a:off x="10937644" y="5459276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6" name="Google Shape;1746;p52"/>
          <p:cNvCxnSpPr>
            <a:stCxn id="1747" idx="4"/>
          </p:cNvCxnSpPr>
          <p:nvPr/>
        </p:nvCxnSpPr>
        <p:spPr>
          <a:xfrm rot="-5400000">
            <a:off x="10656770" y="6351193"/>
            <a:ext cx="378000" cy="959100"/>
          </a:xfrm>
          <a:prstGeom prst="bentConnector4">
            <a:avLst>
              <a:gd fmla="val -62996" name="adj1"/>
              <a:gd fmla="val 72701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48" name="Google Shape;1748;p52"/>
          <p:cNvSpPr txBox="1"/>
          <p:nvPr/>
        </p:nvSpPr>
        <p:spPr>
          <a:xfrm>
            <a:off x="11114927" y="7250611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9" name="Google Shape;1749;p52"/>
          <p:cNvSpPr txBox="1"/>
          <p:nvPr/>
        </p:nvSpPr>
        <p:spPr>
          <a:xfrm>
            <a:off x="11114927" y="5943273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.109.105)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50" name="Google Shape;1750;p52"/>
          <p:cNvGrpSpPr/>
          <p:nvPr/>
        </p:nvGrpSpPr>
        <p:grpSpPr>
          <a:xfrm>
            <a:off x="11297810" y="3387509"/>
            <a:ext cx="616500" cy="616500"/>
            <a:chOff x="1727119" y="3761282"/>
            <a:chExt cx="616500" cy="616500"/>
          </a:xfrm>
        </p:grpSpPr>
        <p:sp>
          <p:nvSpPr>
            <p:cNvPr id="1751" name="Google Shape;1751;p52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53" name="Google Shape;1753;p52"/>
          <p:cNvSpPr txBox="1"/>
          <p:nvPr/>
        </p:nvSpPr>
        <p:spPr>
          <a:xfrm>
            <a:off x="10876993" y="4032277"/>
            <a:ext cx="15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4" name="Google Shape;1754;p52"/>
          <p:cNvSpPr txBox="1"/>
          <p:nvPr/>
        </p:nvSpPr>
        <p:spPr>
          <a:xfrm>
            <a:off x="11054276" y="451627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.109.121)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55" name="Google Shape;1755;p52"/>
          <p:cNvCxnSpPr>
            <a:stCxn id="1756" idx="6"/>
            <a:endCxn id="1751" idx="2"/>
          </p:cNvCxnSpPr>
          <p:nvPr/>
        </p:nvCxnSpPr>
        <p:spPr>
          <a:xfrm flipH="1" rot="10800000">
            <a:off x="10158988" y="3695752"/>
            <a:ext cx="1138800" cy="10764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57" name="Google Shape;1757;p52"/>
          <p:cNvCxnSpPr>
            <a:stCxn id="1756" idx="6"/>
            <a:endCxn id="1743" idx="2"/>
          </p:cNvCxnSpPr>
          <p:nvPr/>
        </p:nvCxnSpPr>
        <p:spPr>
          <a:xfrm>
            <a:off x="10158988" y="4772152"/>
            <a:ext cx="1199400" cy="350700"/>
          </a:xfrm>
          <a:prstGeom prst="bentConnector3">
            <a:avLst>
              <a:gd fmla="val 47521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758" name="Google Shape;1758;p52"/>
          <p:cNvGrpSpPr/>
          <p:nvPr/>
        </p:nvGrpSpPr>
        <p:grpSpPr>
          <a:xfrm>
            <a:off x="9106445" y="2651820"/>
            <a:ext cx="1277100" cy="1465948"/>
            <a:chOff x="5968905" y="2987757"/>
            <a:chExt cx="1277100" cy="1465948"/>
          </a:xfrm>
        </p:grpSpPr>
        <p:sp>
          <p:nvSpPr>
            <p:cNvPr id="1759" name="Google Shape;1759;p52"/>
            <p:cNvSpPr txBox="1"/>
            <p:nvPr/>
          </p:nvSpPr>
          <p:spPr>
            <a:xfrm>
              <a:off x="6088249" y="4259005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0" name="Google Shape;1760;p52"/>
            <p:cNvSpPr txBox="1"/>
            <p:nvPr/>
          </p:nvSpPr>
          <p:spPr>
            <a:xfrm>
              <a:off x="6124148" y="3635959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761" name="Google Shape;1761;p5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1762" name="Google Shape;1762;p5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763" name="Google Shape;1763;p5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764" name="Google Shape;1764;p52"/>
            <p:cNvSpPr txBox="1"/>
            <p:nvPr/>
          </p:nvSpPr>
          <p:spPr>
            <a:xfrm>
              <a:off x="5968905" y="4116272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</a:t>
              </a: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765" name="Google Shape;1765;p52"/>
          <p:cNvCxnSpPr>
            <a:stCxn id="1756" idx="0"/>
            <a:endCxn id="1762" idx="2"/>
          </p:cNvCxnSpPr>
          <p:nvPr/>
        </p:nvCxnSpPr>
        <p:spPr>
          <a:xfrm flipH="1" rot="5400000">
            <a:off x="8880538" y="3493702"/>
            <a:ext cx="1503900" cy="436500"/>
          </a:xfrm>
          <a:prstGeom prst="bentConnector4">
            <a:avLst>
              <a:gd fmla="val 4465" name="adj1"/>
              <a:gd fmla="val 181114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766" name="Google Shape;1766;p52"/>
          <p:cNvGrpSpPr/>
          <p:nvPr/>
        </p:nvGrpSpPr>
        <p:grpSpPr>
          <a:xfrm>
            <a:off x="8992343" y="4463902"/>
            <a:ext cx="1809327" cy="2555841"/>
            <a:chOff x="3547609" y="4903085"/>
            <a:chExt cx="1809327" cy="2555841"/>
          </a:xfrm>
        </p:grpSpPr>
        <p:grpSp>
          <p:nvGrpSpPr>
            <p:cNvPr id="1767" name="Google Shape;1767;p52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1768" name="Google Shape;1768;p52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747" name="Google Shape;1747;p52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2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769" name="Google Shape;1769;p52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1770" name="Google Shape;1770;p5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71" name="Google Shape;1771;p52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</a:t>
              </a: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772" name="Google Shape;1772;p52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756" name="Google Shape;1756;p52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773" name="Google Shape;1773;p52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1774" name="Google Shape;1774;p52"/>
            <p:cNvCxnSpPr/>
            <p:nvPr/>
          </p:nvCxnSpPr>
          <p:spPr>
            <a:xfrm flipH="1" rot="-5400000">
              <a:off x="4557886" y="6215676"/>
              <a:ext cx="393300" cy="3612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53"/>
          <p:cNvSpPr txBox="1"/>
          <p:nvPr>
            <p:ph type="title"/>
          </p:nvPr>
        </p:nvSpPr>
        <p:spPr>
          <a:xfrm>
            <a:off x="457200" y="685800"/>
            <a:ext cx="12344400" cy="649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環境退版流程</a:t>
            </a:r>
            <a:endParaRPr/>
          </a:p>
        </p:txBody>
      </p:sp>
      <p:sp>
        <p:nvSpPr>
          <p:cNvPr id="1780" name="Google Shape;1780;p5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781" name="Google Shape;1781;p53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2" name="Google Shape;1782;p53"/>
          <p:cNvSpPr txBox="1"/>
          <p:nvPr/>
        </p:nvSpPr>
        <p:spPr>
          <a:xfrm>
            <a:off x="484293" y="2125693"/>
            <a:ext cx="6534113" cy="401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CICD流程會拉取舊版的 Yaml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OCP 部署時，Yaml 會抓舊的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CICD流程應把 Yaml 檔推到 Nexus-prod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操作流程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1. 資管人員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向系統開發人員 </a:t>
            </a: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確認退版的版號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2. STAGE – Jenkins 資管人員操作上版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3. 驗收人員檢查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3" name="Google Shape;1783;p53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84" name="Google Shape;1784;p53"/>
          <p:cNvGrpSpPr/>
          <p:nvPr/>
        </p:nvGrpSpPr>
        <p:grpSpPr>
          <a:xfrm>
            <a:off x="8726934" y="2125314"/>
            <a:ext cx="4166106" cy="5418486"/>
            <a:chOff x="8726934" y="2125314"/>
            <a:chExt cx="4166106" cy="5418486"/>
          </a:xfrm>
        </p:grpSpPr>
        <p:sp>
          <p:nvSpPr>
            <p:cNvPr id="1785" name="Google Shape;1785;p53"/>
            <p:cNvSpPr/>
            <p:nvPr/>
          </p:nvSpPr>
          <p:spPr>
            <a:xfrm>
              <a:off x="8732520" y="2125693"/>
              <a:ext cx="4160520" cy="5418107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86" name="Google Shape;1786;p53"/>
            <p:cNvSpPr txBox="1"/>
            <p:nvPr/>
          </p:nvSpPr>
          <p:spPr>
            <a:xfrm>
              <a:off x="8726934" y="2125314"/>
              <a:ext cx="1116231" cy="319989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Stage網段</a:t>
              </a:r>
              <a:endParaRPr b="1" i="0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87" name="Google Shape;1787;p53"/>
            <p:cNvSpPr txBox="1"/>
            <p:nvPr/>
          </p:nvSpPr>
          <p:spPr>
            <a:xfrm>
              <a:off x="10914335" y="6772815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8" name="Google Shape;1788;p53"/>
            <p:cNvGrpSpPr/>
            <p:nvPr/>
          </p:nvGrpSpPr>
          <p:grpSpPr>
            <a:xfrm>
              <a:off x="11348755" y="6144497"/>
              <a:ext cx="616628" cy="616628"/>
              <a:chOff x="1727119" y="3761282"/>
              <a:chExt cx="616628" cy="616628"/>
            </a:xfrm>
          </p:grpSpPr>
          <p:sp>
            <p:nvSpPr>
              <p:cNvPr id="1789" name="Google Shape;1789;p53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790" name="Google Shape;1790;p53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1791" name="Google Shape;1791;p53"/>
            <p:cNvGrpSpPr/>
            <p:nvPr/>
          </p:nvGrpSpPr>
          <p:grpSpPr>
            <a:xfrm>
              <a:off x="11358461" y="4814508"/>
              <a:ext cx="616628" cy="616628"/>
              <a:chOff x="1727119" y="3761282"/>
              <a:chExt cx="616628" cy="616628"/>
            </a:xfrm>
          </p:grpSpPr>
          <p:sp>
            <p:nvSpPr>
              <p:cNvPr id="1792" name="Google Shape;1792;p53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793" name="Google Shape;1793;p53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794" name="Google Shape;1794;p53"/>
            <p:cNvSpPr txBox="1"/>
            <p:nvPr/>
          </p:nvSpPr>
          <p:spPr>
            <a:xfrm>
              <a:off x="10937644" y="5459276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5" name="Google Shape;1795;p53"/>
            <p:cNvCxnSpPr>
              <a:stCxn id="1796" idx="4"/>
            </p:cNvCxnSpPr>
            <p:nvPr/>
          </p:nvCxnSpPr>
          <p:spPr>
            <a:xfrm rot="-5400000">
              <a:off x="10656720" y="6351101"/>
              <a:ext cx="378000" cy="959100"/>
            </a:xfrm>
            <a:prstGeom prst="bentConnector4">
              <a:avLst>
                <a:gd fmla="val -60459" name="adj1"/>
                <a:gd fmla="val 72701" name="adj2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797" name="Google Shape;1797;p53"/>
            <p:cNvSpPr txBox="1"/>
            <p:nvPr/>
          </p:nvSpPr>
          <p:spPr>
            <a:xfrm>
              <a:off x="11114927" y="72506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98" name="Google Shape;1798;p53"/>
            <p:cNvSpPr txBox="1"/>
            <p:nvPr/>
          </p:nvSpPr>
          <p:spPr>
            <a:xfrm>
              <a:off x="11114927" y="5943273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799" name="Google Shape;1799;p53"/>
            <p:cNvGrpSpPr/>
            <p:nvPr/>
          </p:nvGrpSpPr>
          <p:grpSpPr>
            <a:xfrm>
              <a:off x="11297810" y="3387509"/>
              <a:ext cx="616628" cy="616628"/>
              <a:chOff x="1727119" y="3761282"/>
              <a:chExt cx="616628" cy="616628"/>
            </a:xfrm>
          </p:grpSpPr>
          <p:sp>
            <p:nvSpPr>
              <p:cNvPr id="1800" name="Google Shape;1800;p53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801" name="Google Shape;1801;p53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802" name="Google Shape;1802;p53"/>
            <p:cNvSpPr txBox="1"/>
            <p:nvPr/>
          </p:nvSpPr>
          <p:spPr>
            <a:xfrm>
              <a:off x="10876993" y="4032277"/>
              <a:ext cx="15329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03" name="Google Shape;1803;p53"/>
            <p:cNvSpPr txBox="1"/>
            <p:nvPr/>
          </p:nvSpPr>
          <p:spPr>
            <a:xfrm>
              <a:off x="11054276" y="4516274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804" name="Google Shape;1804;p53"/>
            <p:cNvGrpSpPr/>
            <p:nvPr/>
          </p:nvGrpSpPr>
          <p:grpSpPr>
            <a:xfrm>
              <a:off x="8992343" y="4463902"/>
              <a:ext cx="1809227" cy="2555749"/>
              <a:chOff x="3547609" y="4903085"/>
              <a:chExt cx="1809227" cy="2555749"/>
            </a:xfrm>
          </p:grpSpPr>
          <p:grpSp>
            <p:nvGrpSpPr>
              <p:cNvPr id="1805" name="Google Shape;1805;p53"/>
              <p:cNvGrpSpPr/>
              <p:nvPr/>
            </p:nvGrpSpPr>
            <p:grpSpPr>
              <a:xfrm>
                <a:off x="4486036" y="6588033"/>
                <a:ext cx="870800" cy="870801"/>
                <a:chOff x="4497240" y="6687291"/>
                <a:chExt cx="870800" cy="870801"/>
              </a:xfrm>
            </p:grpSpPr>
            <p:grpSp>
              <p:nvGrpSpPr>
                <p:cNvPr id="1806" name="Google Shape;1806;p53"/>
                <p:cNvGrpSpPr/>
                <p:nvPr/>
              </p:nvGrpSpPr>
              <p:grpSpPr>
                <a:xfrm>
                  <a:off x="4497240" y="6687291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796" name="Google Shape;1796;p53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807" name="Google Shape;1807;p53"/>
                  <p:cNvSpPr txBox="1"/>
                  <p:nvPr/>
                </p:nvSpPr>
                <p:spPr>
                  <a:xfrm>
                    <a:off x="1902711" y="6418305"/>
                    <a:ext cx="689174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0" i="0" lang="en-US" sz="12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Service</a:t>
                    </a:r>
                    <a:endParaRPr b="0" i="0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OpenShift Logo transparent PNG - StickPNG" id="1808" name="Google Shape;1808;p5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668103" y="6963872"/>
                  <a:ext cx="529074" cy="4904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09" name="Google Shape;1809;p53"/>
              <p:cNvSpPr txBox="1"/>
              <p:nvPr/>
            </p:nvSpPr>
            <p:spPr>
              <a:xfrm>
                <a:off x="3547609" y="5554929"/>
                <a:ext cx="170164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Jenkins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自動化組建</a:t>
                </a:r>
                <a:endParaRPr b="1" i="0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(10.22.109.120)</a:t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1810" name="Google Shape;1810;p53"/>
              <p:cNvGrpSpPr/>
              <p:nvPr/>
            </p:nvGrpSpPr>
            <p:grpSpPr>
              <a:xfrm>
                <a:off x="4097754" y="4903085"/>
                <a:ext cx="616628" cy="616628"/>
                <a:chOff x="2583568" y="4846022"/>
                <a:chExt cx="616628" cy="616628"/>
              </a:xfrm>
            </p:grpSpPr>
            <p:sp>
              <p:nvSpPr>
                <p:cNvPr id="1811" name="Google Shape;1811;p53"/>
                <p:cNvSpPr/>
                <p:nvPr/>
              </p:nvSpPr>
              <p:spPr>
                <a:xfrm>
                  <a:off x="2583568" y="4846022"/>
                  <a:ext cx="616628" cy="61662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rgbClr val="002FA7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812" name="Google Shape;1812;p53"/>
                <p:cNvSpPr/>
                <p:nvPr/>
              </p:nvSpPr>
              <p:spPr>
                <a:xfrm>
                  <a:off x="2702181" y="4933861"/>
                  <a:ext cx="378671" cy="417691"/>
                </a:xfrm>
                <a:custGeom>
                  <a:rect b="b" l="l" r="r" t="t"/>
                  <a:pathLst>
                    <a:path extrusionOk="0" h="1735920" w="1573754">
                      <a:moveTo>
                        <a:pt x="126517" y="1735921"/>
                      </a:moveTo>
                      <a:lnTo>
                        <a:pt x="56163" y="1735921"/>
                      </a:lnTo>
                      <a:cubicBezTo>
                        <a:pt x="54210" y="1731147"/>
                        <a:pt x="52529" y="1726320"/>
                        <a:pt x="51119" y="1721817"/>
                      </a:cubicBezTo>
                      <a:cubicBezTo>
                        <a:pt x="35551" y="1673486"/>
                        <a:pt x="8157" y="1613818"/>
                        <a:pt x="1160" y="1565812"/>
                      </a:cubicBezTo>
                      <a:cubicBezTo>
                        <a:pt x="-9635" y="1494644"/>
                        <a:pt x="57357" y="1490684"/>
                        <a:pt x="100589" y="1459928"/>
                      </a:cubicBezTo>
                      <a:cubicBezTo>
                        <a:pt x="166712" y="1412139"/>
                        <a:pt x="218678" y="1385885"/>
                        <a:pt x="290442" y="1342599"/>
                      </a:cubicBezTo>
                      <a:cubicBezTo>
                        <a:pt x="311923" y="1329960"/>
                        <a:pt x="375985" y="1297685"/>
                        <a:pt x="383091" y="1282713"/>
                      </a:cubicBezTo>
                      <a:cubicBezTo>
                        <a:pt x="397465" y="1253367"/>
                        <a:pt x="358193" y="1211817"/>
                        <a:pt x="347778" y="1188709"/>
                      </a:cubicBezTo>
                      <a:cubicBezTo>
                        <a:pt x="331342" y="1152257"/>
                        <a:pt x="322609" y="1120850"/>
                        <a:pt x="320385" y="1084995"/>
                      </a:cubicBezTo>
                      <a:cubicBezTo>
                        <a:pt x="260771" y="1075393"/>
                        <a:pt x="215315" y="1039484"/>
                        <a:pt x="186999" y="999343"/>
                      </a:cubicBezTo>
                      <a:cubicBezTo>
                        <a:pt x="141489" y="932461"/>
                        <a:pt x="109919" y="808676"/>
                        <a:pt x="149191" y="714618"/>
                      </a:cubicBezTo>
                      <a:cubicBezTo>
                        <a:pt x="152283" y="707240"/>
                        <a:pt x="167580" y="692540"/>
                        <a:pt x="169804" y="680986"/>
                      </a:cubicBezTo>
                      <a:cubicBezTo>
                        <a:pt x="173981" y="658638"/>
                        <a:pt x="162156" y="628967"/>
                        <a:pt x="161071" y="605262"/>
                      </a:cubicBezTo>
                      <a:cubicBezTo>
                        <a:pt x="156514" y="482942"/>
                        <a:pt x="181683" y="377601"/>
                        <a:pt x="264134" y="340552"/>
                      </a:cubicBezTo>
                      <a:cubicBezTo>
                        <a:pt x="297494" y="207492"/>
                        <a:pt x="417048" y="163120"/>
                        <a:pt x="529712" y="97051"/>
                      </a:cubicBezTo>
                      <a:cubicBezTo>
                        <a:pt x="571805" y="72153"/>
                        <a:pt x="618455" y="56314"/>
                        <a:pt x="666461" y="38522"/>
                      </a:cubicBezTo>
                      <a:cubicBezTo>
                        <a:pt x="837926" y="-24780"/>
                        <a:pt x="1102364" y="-12901"/>
                        <a:pt x="1244754" y="95316"/>
                      </a:cubicBezTo>
                      <a:cubicBezTo>
                        <a:pt x="1305236" y="141097"/>
                        <a:pt x="1402116" y="237706"/>
                        <a:pt x="1436832" y="307789"/>
                      </a:cubicBezTo>
                      <a:cubicBezTo>
                        <a:pt x="1528124" y="492598"/>
                        <a:pt x="1521290" y="801625"/>
                        <a:pt x="1457445" y="1026465"/>
                      </a:cubicBezTo>
                      <a:cubicBezTo>
                        <a:pt x="1448711" y="1056679"/>
                        <a:pt x="1436561" y="1101105"/>
                        <a:pt x="1419040" y="1137286"/>
                      </a:cubicBezTo>
                      <a:cubicBezTo>
                        <a:pt x="1406889" y="1162401"/>
                        <a:pt x="1369081" y="1213227"/>
                        <a:pt x="1373855" y="1235575"/>
                      </a:cubicBezTo>
                      <a:cubicBezTo>
                        <a:pt x="1378411" y="1258412"/>
                        <a:pt x="1459777" y="1320359"/>
                        <a:pt x="1477298" y="1336469"/>
                      </a:cubicBezTo>
                      <a:cubicBezTo>
                        <a:pt x="1508596" y="1366900"/>
                        <a:pt x="1568590" y="1407040"/>
                        <a:pt x="1573038" y="1444957"/>
                      </a:cubicBezTo>
                      <a:cubicBezTo>
                        <a:pt x="1578083" y="1485314"/>
                        <a:pt x="1555246" y="1541511"/>
                        <a:pt x="1543367" y="1580566"/>
                      </a:cubicBezTo>
                      <a:cubicBezTo>
                        <a:pt x="1527799" y="1632803"/>
                        <a:pt x="1511960" y="1684769"/>
                        <a:pt x="1496229" y="1734782"/>
                      </a:cubicBezTo>
                      <a:lnTo>
                        <a:pt x="126517" y="1734782"/>
                      </a:lnTo>
                      <a:close/>
                      <a:moveTo>
                        <a:pt x="929760" y="1479944"/>
                      </a:moveTo>
                      <a:cubicBezTo>
                        <a:pt x="890488" y="1458192"/>
                        <a:pt x="831416" y="1435030"/>
                        <a:pt x="780264" y="1425103"/>
                      </a:cubicBezTo>
                      <a:cubicBezTo>
                        <a:pt x="717558" y="1413224"/>
                        <a:pt x="724068" y="1511026"/>
                        <a:pt x="726020" y="1569175"/>
                      </a:cubicBezTo>
                      <a:cubicBezTo>
                        <a:pt x="728244" y="1615825"/>
                        <a:pt x="752275" y="1664427"/>
                        <a:pt x="763069" y="1695455"/>
                      </a:cubicBezTo>
                      <a:cubicBezTo>
                        <a:pt x="768439" y="1709612"/>
                        <a:pt x="769578" y="1725180"/>
                        <a:pt x="781729" y="1728001"/>
                      </a:cubicBezTo>
                      <a:cubicBezTo>
                        <a:pt x="803209" y="1732775"/>
                        <a:pt x="874974" y="1704188"/>
                        <a:pt x="895587" y="1693231"/>
                      </a:cubicBezTo>
                      <a:cubicBezTo>
                        <a:pt x="938819" y="1669526"/>
                        <a:pt x="972396" y="1632206"/>
                        <a:pt x="1009445" y="1607363"/>
                      </a:cubicBezTo>
                      <a:cubicBezTo>
                        <a:pt x="1010584" y="1594941"/>
                        <a:pt x="1010584" y="1582790"/>
                        <a:pt x="1011669" y="1570640"/>
                      </a:cubicBezTo>
                      <a:cubicBezTo>
                        <a:pt x="989971" y="1559845"/>
                        <a:pt x="965073" y="1551980"/>
                        <a:pt x="932310" y="1550624"/>
                      </a:cubicBezTo>
                      <a:cubicBezTo>
                        <a:pt x="954875" y="1539558"/>
                        <a:pt x="986554" y="1539558"/>
                        <a:pt x="1007166" y="1526539"/>
                      </a:cubicBezTo>
                      <a:lnTo>
                        <a:pt x="1008251" y="1512436"/>
                      </a:lnTo>
                      <a:cubicBezTo>
                        <a:pt x="972396" y="1510483"/>
                        <a:pt x="958564" y="1494047"/>
                        <a:pt x="934534" y="1481137"/>
                      </a:cubicBezTo>
                      <a:close/>
                      <a:moveTo>
                        <a:pt x="1469107" y="1692146"/>
                      </a:moveTo>
                      <a:cubicBezTo>
                        <a:pt x="1482939" y="1647449"/>
                        <a:pt x="1494764" y="1604000"/>
                        <a:pt x="1502684" y="1565595"/>
                      </a:cubicBezTo>
                      <a:cubicBezTo>
                        <a:pt x="1506969" y="1544603"/>
                        <a:pt x="1518252" y="1499201"/>
                        <a:pt x="1515431" y="1480541"/>
                      </a:cubicBezTo>
                      <a:cubicBezTo>
                        <a:pt x="1511254" y="1447181"/>
                        <a:pt x="1466015" y="1422608"/>
                        <a:pt x="1442799" y="1401996"/>
                      </a:cubicBezTo>
                      <a:cubicBezTo>
                        <a:pt x="1400705" y="1363808"/>
                        <a:pt x="1374180" y="1331316"/>
                        <a:pt x="1330134" y="1295461"/>
                      </a:cubicBezTo>
                      <a:cubicBezTo>
                        <a:pt x="1312071" y="1322583"/>
                        <a:pt x="1273558" y="1340103"/>
                        <a:pt x="1258912" y="1361584"/>
                      </a:cubicBezTo>
                      <a:cubicBezTo>
                        <a:pt x="1363765" y="1311897"/>
                        <a:pt x="1382642" y="1551437"/>
                        <a:pt x="1341417" y="1628626"/>
                      </a:cubicBezTo>
                      <a:cubicBezTo>
                        <a:pt x="1347926" y="1652331"/>
                        <a:pt x="1369678" y="1661118"/>
                        <a:pt x="1378737" y="1681731"/>
                      </a:cubicBezTo>
                      <a:lnTo>
                        <a:pt x="1372499" y="1693882"/>
                      </a:lnTo>
                      <a:lnTo>
                        <a:pt x="1465744" y="1693882"/>
                      </a:lnTo>
                      <a:cubicBezTo>
                        <a:pt x="1466557" y="1693882"/>
                        <a:pt x="1467968" y="1693882"/>
                        <a:pt x="1468836" y="1694750"/>
                      </a:cubicBezTo>
                      <a:close/>
                      <a:moveTo>
                        <a:pt x="989049" y="1691278"/>
                      </a:moveTo>
                      <a:cubicBezTo>
                        <a:pt x="985360" y="1685908"/>
                        <a:pt x="981672" y="1681351"/>
                        <a:pt x="978254" y="1676307"/>
                      </a:cubicBezTo>
                      <a:lnTo>
                        <a:pt x="956557" y="1690139"/>
                      </a:lnTo>
                      <a:lnTo>
                        <a:pt x="989049" y="1690139"/>
                      </a:lnTo>
                      <a:close/>
                      <a:moveTo>
                        <a:pt x="1189317" y="1691278"/>
                      </a:moveTo>
                      <a:cubicBezTo>
                        <a:pt x="1189914" y="1676307"/>
                        <a:pt x="1190782" y="1662149"/>
                        <a:pt x="1191650" y="1648046"/>
                      </a:cubicBezTo>
                      <a:cubicBezTo>
                        <a:pt x="1153191" y="1649998"/>
                        <a:pt x="1131981" y="1613330"/>
                        <a:pt x="1105131" y="1609912"/>
                      </a:cubicBezTo>
                      <a:cubicBezTo>
                        <a:pt x="1081697" y="1606820"/>
                        <a:pt x="1061681" y="1635895"/>
                        <a:pt x="1031413" y="1624016"/>
                      </a:cubicBezTo>
                      <a:cubicBezTo>
                        <a:pt x="1024307" y="1631664"/>
                        <a:pt x="1018124" y="1640452"/>
                        <a:pt x="1010801" y="1646961"/>
                      </a:cubicBezTo>
                      <a:cubicBezTo>
                        <a:pt x="1021812" y="1659925"/>
                        <a:pt x="1032010" y="1674083"/>
                        <a:pt x="1041340" y="1689054"/>
                      </a:cubicBezTo>
                      <a:lnTo>
                        <a:pt x="1100357" y="1689054"/>
                      </a:lnTo>
                      <a:cubicBezTo>
                        <a:pt x="1101496" y="1677175"/>
                        <a:pt x="1110284" y="1668387"/>
                        <a:pt x="1122109" y="1668387"/>
                      </a:cubicBezTo>
                      <a:cubicBezTo>
                        <a:pt x="1133934" y="1668387"/>
                        <a:pt x="1142722" y="1677229"/>
                        <a:pt x="1142722" y="1688186"/>
                      </a:cubicBezTo>
                      <a:lnTo>
                        <a:pt x="1190456" y="1688186"/>
                      </a:lnTo>
                      <a:close/>
                      <a:moveTo>
                        <a:pt x="1342502" y="1691278"/>
                      </a:moveTo>
                      <a:cubicBezTo>
                        <a:pt x="1319882" y="1656508"/>
                        <a:pt x="1274100" y="1626240"/>
                        <a:pt x="1220996" y="1651138"/>
                      </a:cubicBezTo>
                      <a:lnTo>
                        <a:pt x="1218772" y="1690139"/>
                      </a:lnTo>
                      <a:lnTo>
                        <a:pt x="1342502" y="1690139"/>
                      </a:lnTo>
                      <a:close/>
                      <a:moveTo>
                        <a:pt x="727160" y="1691278"/>
                      </a:moveTo>
                      <a:lnTo>
                        <a:pt x="719511" y="1666380"/>
                      </a:lnTo>
                      <a:cubicBezTo>
                        <a:pt x="703184" y="1614089"/>
                        <a:pt x="693528" y="1575088"/>
                        <a:pt x="690165" y="1544874"/>
                      </a:cubicBezTo>
                      <a:cubicBezTo>
                        <a:pt x="624042" y="1513250"/>
                        <a:pt x="554556" y="1481897"/>
                        <a:pt x="498359" y="1441811"/>
                      </a:cubicBezTo>
                      <a:cubicBezTo>
                        <a:pt x="487293" y="1434162"/>
                        <a:pt x="418078" y="1344009"/>
                        <a:pt x="409345" y="1347426"/>
                      </a:cubicBezTo>
                      <a:cubicBezTo>
                        <a:pt x="283336" y="1396300"/>
                        <a:pt x="166387" y="1481897"/>
                        <a:pt x="61045" y="1563263"/>
                      </a:cubicBezTo>
                      <a:cubicBezTo>
                        <a:pt x="79705" y="1603403"/>
                        <a:pt x="95761" y="1645767"/>
                        <a:pt x="111004" y="1689054"/>
                      </a:cubicBezTo>
                      <a:lnTo>
                        <a:pt x="726075" y="1689054"/>
                      </a:lnTo>
                      <a:close/>
                      <a:moveTo>
                        <a:pt x="1324710" y="1538473"/>
                      </a:moveTo>
                      <a:cubicBezTo>
                        <a:pt x="1322703" y="1501425"/>
                        <a:pt x="1312776" y="1425700"/>
                        <a:pt x="1290211" y="1412682"/>
                      </a:cubicBezTo>
                      <a:cubicBezTo>
                        <a:pt x="1242476" y="1384475"/>
                        <a:pt x="1156554" y="1468932"/>
                        <a:pt x="1120699" y="1480812"/>
                      </a:cubicBezTo>
                      <a:cubicBezTo>
                        <a:pt x="1124116" y="1491498"/>
                        <a:pt x="1130625" y="1500285"/>
                        <a:pt x="1131764" y="1515528"/>
                      </a:cubicBezTo>
                      <a:cubicBezTo>
                        <a:pt x="1152377" y="1510158"/>
                        <a:pt x="1178360" y="1513575"/>
                        <a:pt x="1196694" y="1522308"/>
                      </a:cubicBezTo>
                      <a:cubicBezTo>
                        <a:pt x="1174943" y="1524261"/>
                        <a:pt x="1151184" y="1524261"/>
                        <a:pt x="1137080" y="1534188"/>
                      </a:cubicBezTo>
                      <a:cubicBezTo>
                        <a:pt x="1131710" y="1548020"/>
                        <a:pt x="1138165" y="1568687"/>
                        <a:pt x="1134748" y="1589300"/>
                      </a:cubicBezTo>
                      <a:cubicBezTo>
                        <a:pt x="1184815" y="1603674"/>
                        <a:pt x="1243236" y="1611268"/>
                        <a:pt x="1307406" y="1613330"/>
                      </a:cubicBezTo>
                      <a:cubicBezTo>
                        <a:pt x="1319285" y="1596894"/>
                        <a:pt x="1323842" y="1566680"/>
                        <a:pt x="1322649" y="1535056"/>
                      </a:cubicBezTo>
                      <a:close/>
                      <a:moveTo>
                        <a:pt x="1029732" y="1512436"/>
                      </a:moveTo>
                      <a:cubicBezTo>
                        <a:pt x="1026314" y="1539558"/>
                        <a:pt x="1032824" y="1549485"/>
                        <a:pt x="1038248" y="1580566"/>
                      </a:cubicBezTo>
                      <a:cubicBezTo>
                        <a:pt x="1129432" y="1608773"/>
                        <a:pt x="1113105" y="1454775"/>
                        <a:pt x="1028647" y="1511351"/>
                      </a:cubicBezTo>
                      <a:close/>
                      <a:moveTo>
                        <a:pt x="552603" y="1410458"/>
                      </a:moveTo>
                      <a:cubicBezTo>
                        <a:pt x="520057" y="1443492"/>
                        <a:pt x="644383" y="1488732"/>
                        <a:pt x="683656" y="1490955"/>
                      </a:cubicBezTo>
                      <a:cubicBezTo>
                        <a:pt x="683656" y="1470072"/>
                        <a:pt x="695535" y="1450327"/>
                        <a:pt x="693583" y="1435356"/>
                      </a:cubicBezTo>
                      <a:cubicBezTo>
                        <a:pt x="646662" y="1426893"/>
                        <a:pt x="584824" y="1432535"/>
                        <a:pt x="552928" y="1410186"/>
                      </a:cubicBezTo>
                      <a:close/>
                      <a:moveTo>
                        <a:pt x="954875" y="1426026"/>
                      </a:moveTo>
                      <a:cubicBezTo>
                        <a:pt x="954875" y="1429118"/>
                        <a:pt x="950698" y="1427978"/>
                        <a:pt x="950102" y="1430528"/>
                      </a:cubicBezTo>
                      <a:cubicBezTo>
                        <a:pt x="992195" y="1463291"/>
                        <a:pt x="1023494" y="1470072"/>
                        <a:pt x="1080558" y="1467576"/>
                      </a:cubicBezTo>
                      <a:cubicBezTo>
                        <a:pt x="1105999" y="1448645"/>
                        <a:pt x="1128889" y="1426948"/>
                        <a:pt x="1156011" y="1409047"/>
                      </a:cubicBezTo>
                      <a:cubicBezTo>
                        <a:pt x="1094173" y="1414472"/>
                        <a:pt x="1016225" y="1453148"/>
                        <a:pt x="955146" y="1425754"/>
                      </a:cubicBezTo>
                      <a:close/>
                      <a:moveTo>
                        <a:pt x="1202336" y="143918"/>
                      </a:moveTo>
                      <a:cubicBezTo>
                        <a:pt x="1086254" y="78392"/>
                        <a:pt x="887667" y="28921"/>
                        <a:pt x="763015" y="91139"/>
                      </a:cubicBezTo>
                      <a:cubicBezTo>
                        <a:pt x="662989" y="141097"/>
                        <a:pt x="526240" y="224199"/>
                        <a:pt x="480784" y="329324"/>
                      </a:cubicBezTo>
                      <a:cubicBezTo>
                        <a:pt x="524233" y="430434"/>
                        <a:pt x="468850" y="523354"/>
                        <a:pt x="464674" y="626200"/>
                      </a:cubicBezTo>
                      <a:cubicBezTo>
                        <a:pt x="463209" y="681041"/>
                        <a:pt x="490656" y="729046"/>
                        <a:pt x="492935" y="788660"/>
                      </a:cubicBezTo>
                      <a:cubicBezTo>
                        <a:pt x="478180" y="812962"/>
                        <a:pt x="432995" y="816054"/>
                        <a:pt x="401642" y="814426"/>
                      </a:cubicBezTo>
                      <a:cubicBezTo>
                        <a:pt x="391173" y="761538"/>
                        <a:pt x="372513" y="702250"/>
                        <a:pt x="318053" y="696337"/>
                      </a:cubicBezTo>
                      <a:cubicBezTo>
                        <a:pt x="241189" y="688147"/>
                        <a:pt x="184667" y="751720"/>
                        <a:pt x="181304" y="818115"/>
                      </a:cubicBezTo>
                      <a:cubicBezTo>
                        <a:pt x="177018" y="896389"/>
                        <a:pt x="241786" y="1025489"/>
                        <a:pt x="332156" y="1016701"/>
                      </a:cubicBezTo>
                      <a:cubicBezTo>
                        <a:pt x="367469" y="1013284"/>
                        <a:pt x="376202" y="977700"/>
                        <a:pt x="414607" y="977700"/>
                      </a:cubicBezTo>
                      <a:cubicBezTo>
                        <a:pt x="435273" y="1018926"/>
                        <a:pt x="382440" y="1031944"/>
                        <a:pt x="376799" y="1061019"/>
                      </a:cubicBezTo>
                      <a:cubicBezTo>
                        <a:pt x="375659" y="1068613"/>
                        <a:pt x="381084" y="1098067"/>
                        <a:pt x="384447" y="1112171"/>
                      </a:cubicBezTo>
                      <a:cubicBezTo>
                        <a:pt x="401100" y="1180247"/>
                        <a:pt x="438094" y="1268122"/>
                        <a:pt x="474275" y="1320413"/>
                      </a:cubicBezTo>
                      <a:cubicBezTo>
                        <a:pt x="520274" y="1385343"/>
                        <a:pt x="610698" y="1396408"/>
                        <a:pt x="707903" y="1402918"/>
                      </a:cubicBezTo>
                      <a:cubicBezTo>
                        <a:pt x="725098" y="1365001"/>
                        <a:pt x="789269" y="1368147"/>
                        <a:pt x="831362" y="1378020"/>
                      </a:cubicBezTo>
                      <a:cubicBezTo>
                        <a:pt x="781403" y="1358221"/>
                        <a:pt x="734754" y="1309618"/>
                        <a:pt x="695752" y="1267308"/>
                      </a:cubicBezTo>
                      <a:cubicBezTo>
                        <a:pt x="651110" y="1218434"/>
                        <a:pt x="606793" y="1165275"/>
                        <a:pt x="604460" y="1102244"/>
                      </a:cubicBezTo>
                      <a:cubicBezTo>
                        <a:pt x="688158" y="1218380"/>
                        <a:pt x="756180" y="1319220"/>
                        <a:pt x="908226" y="1370371"/>
                      </a:cubicBezTo>
                      <a:cubicBezTo>
                        <a:pt x="1023222" y="1408288"/>
                        <a:pt x="1157693" y="1351983"/>
                        <a:pt x="1245568" y="1290145"/>
                      </a:cubicBezTo>
                      <a:cubicBezTo>
                        <a:pt x="1282508" y="1264162"/>
                        <a:pt x="1304314" y="1222882"/>
                        <a:pt x="1330351" y="1185942"/>
                      </a:cubicBezTo>
                      <a:cubicBezTo>
                        <a:pt x="1427773" y="1046047"/>
                        <a:pt x="1473555" y="845508"/>
                        <a:pt x="1463628" y="651098"/>
                      </a:cubicBezTo>
                      <a:cubicBezTo>
                        <a:pt x="1459451" y="570871"/>
                        <a:pt x="1459451" y="490590"/>
                        <a:pt x="1432330" y="437540"/>
                      </a:cubicBezTo>
                      <a:cubicBezTo>
                        <a:pt x="1404068" y="381072"/>
                        <a:pt x="1309684" y="331005"/>
                        <a:pt x="1253162" y="381072"/>
                      </a:cubicBezTo>
                      <a:cubicBezTo>
                        <a:pt x="1242476" y="325689"/>
                        <a:pt x="1298673" y="292058"/>
                        <a:pt x="1365067" y="311586"/>
                      </a:cubicBezTo>
                      <a:cubicBezTo>
                        <a:pt x="1317333" y="249694"/>
                        <a:pt x="1268459" y="177061"/>
                        <a:pt x="1201197" y="139253"/>
                      </a:cubicBezTo>
                      <a:close/>
                      <a:moveTo>
                        <a:pt x="901174" y="1077400"/>
                      </a:moveTo>
                      <a:cubicBezTo>
                        <a:pt x="945491" y="1189197"/>
                        <a:pt x="1098405" y="1175961"/>
                        <a:pt x="1227234" y="1173141"/>
                      </a:cubicBezTo>
                      <a:cubicBezTo>
                        <a:pt x="1220996" y="1187244"/>
                        <a:pt x="1208574" y="1204439"/>
                        <a:pt x="1193331" y="1210406"/>
                      </a:cubicBezTo>
                      <a:cubicBezTo>
                        <a:pt x="1152377" y="1227113"/>
                        <a:pt x="1038248" y="1239861"/>
                        <a:pt x="980912" y="1209593"/>
                      </a:cubicBezTo>
                      <a:cubicBezTo>
                        <a:pt x="944460" y="1189794"/>
                        <a:pt x="921244" y="1146290"/>
                        <a:pt x="901228" y="1120850"/>
                      </a:cubicBezTo>
                      <a:cubicBezTo>
                        <a:pt x="891301" y="1108428"/>
                        <a:pt x="843892" y="1076804"/>
                        <a:pt x="900360" y="1076804"/>
                      </a:cubicBezTo>
                      <a:close/>
                      <a:moveTo>
                        <a:pt x="913053" y="1014315"/>
                      </a:moveTo>
                      <a:cubicBezTo>
                        <a:pt x="977766" y="1047946"/>
                        <a:pt x="1095313" y="1051906"/>
                        <a:pt x="1182916" y="1049085"/>
                      </a:cubicBezTo>
                      <a:cubicBezTo>
                        <a:pt x="1187690" y="1068559"/>
                        <a:pt x="1187690" y="1092046"/>
                        <a:pt x="1187961" y="1115208"/>
                      </a:cubicBezTo>
                      <a:cubicBezTo>
                        <a:pt x="1075785" y="1121121"/>
                        <a:pt x="942996" y="1093131"/>
                        <a:pt x="913324" y="1014315"/>
                      </a:cubicBezTo>
                      <a:close/>
                      <a:moveTo>
                        <a:pt x="1395878" y="972222"/>
                      </a:moveTo>
                      <a:cubicBezTo>
                        <a:pt x="1361650" y="1037260"/>
                        <a:pt x="1313047" y="1109296"/>
                        <a:pt x="1212262" y="1111520"/>
                      </a:cubicBezTo>
                      <a:cubicBezTo>
                        <a:pt x="1210527" y="1091178"/>
                        <a:pt x="1209170" y="1058415"/>
                        <a:pt x="1212262" y="1046264"/>
                      </a:cubicBezTo>
                      <a:cubicBezTo>
                        <a:pt x="1289072" y="1038616"/>
                        <a:pt x="1337077" y="999343"/>
                        <a:pt x="1396203" y="972493"/>
                      </a:cubicBezTo>
                      <a:close/>
                      <a:moveTo>
                        <a:pt x="1348957" y="923945"/>
                      </a:moveTo>
                      <a:cubicBezTo>
                        <a:pt x="1275239" y="971733"/>
                        <a:pt x="1193006" y="1023374"/>
                        <a:pt x="1072367" y="1011548"/>
                      </a:cubicBezTo>
                      <a:cubicBezTo>
                        <a:pt x="1046981" y="988983"/>
                        <a:pt x="1037380" y="938916"/>
                        <a:pt x="1062224" y="905881"/>
                      </a:cubicBezTo>
                      <a:cubicBezTo>
                        <a:pt x="1075188" y="928827"/>
                        <a:pt x="1066401" y="970052"/>
                        <a:pt x="1103449" y="975964"/>
                      </a:cubicBezTo>
                      <a:cubicBezTo>
                        <a:pt x="1171796" y="988115"/>
                        <a:pt x="1250938" y="934142"/>
                        <a:pt x="1300897" y="915211"/>
                      </a:cubicBezTo>
                      <a:cubicBezTo>
                        <a:pt x="1331111" y="863788"/>
                        <a:pt x="1297479" y="844911"/>
                        <a:pt x="1270466" y="811877"/>
                      </a:cubicBezTo>
                      <a:cubicBezTo>
                        <a:pt x="1213890" y="744343"/>
                        <a:pt x="1138165" y="659831"/>
                        <a:pt x="1140227" y="557853"/>
                      </a:cubicBezTo>
                      <a:cubicBezTo>
                        <a:pt x="1162792" y="541742"/>
                        <a:pt x="1165341" y="583022"/>
                        <a:pt x="1168433" y="590345"/>
                      </a:cubicBezTo>
                      <a:cubicBezTo>
                        <a:pt x="1197888" y="659831"/>
                        <a:pt x="1271551" y="747706"/>
                        <a:pt x="1325795" y="807320"/>
                      </a:cubicBezTo>
                      <a:cubicBezTo>
                        <a:pt x="1338813" y="822563"/>
                        <a:pt x="1360565" y="835581"/>
                        <a:pt x="1362518" y="845508"/>
                      </a:cubicBezTo>
                      <a:cubicBezTo>
                        <a:pt x="1369298" y="873444"/>
                        <a:pt x="1344129" y="907075"/>
                        <a:pt x="1347546" y="925735"/>
                      </a:cubicBezTo>
                      <a:close/>
                      <a:moveTo>
                        <a:pt x="376853" y="875125"/>
                      </a:moveTo>
                      <a:cubicBezTo>
                        <a:pt x="354287" y="861835"/>
                        <a:pt x="348592" y="803577"/>
                        <a:pt x="321470" y="802221"/>
                      </a:cubicBezTo>
                      <a:cubicBezTo>
                        <a:pt x="282794" y="799997"/>
                        <a:pt x="289846" y="877946"/>
                        <a:pt x="289846" y="923456"/>
                      </a:cubicBezTo>
                      <a:cubicBezTo>
                        <a:pt x="262995" y="899752"/>
                        <a:pt x="258439" y="824787"/>
                        <a:pt x="277966" y="786979"/>
                      </a:cubicBezTo>
                      <a:cubicBezTo>
                        <a:pt x="255618" y="775967"/>
                        <a:pt x="245800" y="798858"/>
                        <a:pt x="233324" y="807320"/>
                      </a:cubicBezTo>
                      <a:cubicBezTo>
                        <a:pt x="249109" y="692323"/>
                        <a:pt x="402564" y="754541"/>
                        <a:pt x="377124" y="876807"/>
                      </a:cubicBezTo>
                      <a:close/>
                      <a:moveTo>
                        <a:pt x="259903" y="433472"/>
                      </a:moveTo>
                      <a:cubicBezTo>
                        <a:pt x="210161" y="488312"/>
                        <a:pt x="220902" y="590833"/>
                        <a:pt x="226543" y="664334"/>
                      </a:cubicBezTo>
                      <a:cubicBezTo>
                        <a:pt x="316642" y="607486"/>
                        <a:pt x="436141" y="668510"/>
                        <a:pt x="435056" y="765173"/>
                      </a:cubicBezTo>
                      <a:cubicBezTo>
                        <a:pt x="478235" y="764034"/>
                        <a:pt x="451113" y="711200"/>
                        <a:pt x="443519" y="677298"/>
                      </a:cubicBezTo>
                      <a:cubicBezTo>
                        <a:pt x="417753" y="566586"/>
                        <a:pt x="486208" y="446816"/>
                        <a:pt x="446339" y="345325"/>
                      </a:cubicBezTo>
                      <a:cubicBezTo>
                        <a:pt x="369476" y="351238"/>
                        <a:pt x="306173" y="382645"/>
                        <a:pt x="259903" y="432929"/>
                      </a:cubicBezTo>
                      <a:close/>
                      <a:moveTo>
                        <a:pt x="919562" y="513970"/>
                      </a:moveTo>
                      <a:cubicBezTo>
                        <a:pt x="941640" y="554707"/>
                        <a:pt x="948637" y="597071"/>
                        <a:pt x="980316" y="627610"/>
                      </a:cubicBezTo>
                      <a:cubicBezTo>
                        <a:pt x="994148" y="641443"/>
                        <a:pt x="1021541" y="658421"/>
                        <a:pt x="1008251" y="696554"/>
                      </a:cubicBezTo>
                      <a:cubicBezTo>
                        <a:pt x="1004942" y="705288"/>
                        <a:pt x="981726" y="724815"/>
                        <a:pt x="968490" y="729046"/>
                      </a:cubicBezTo>
                      <a:cubicBezTo>
                        <a:pt x="919617" y="743150"/>
                        <a:pt x="805488" y="731270"/>
                        <a:pt x="843892" y="670626"/>
                      </a:cubicBezTo>
                      <a:cubicBezTo>
                        <a:pt x="884630" y="671439"/>
                        <a:pt x="938873" y="696609"/>
                        <a:pt x="969087" y="667208"/>
                      </a:cubicBezTo>
                      <a:cubicBezTo>
                        <a:pt x="946467" y="629292"/>
                        <a:pt x="905242" y="556388"/>
                        <a:pt x="920485" y="513210"/>
                      </a:cubicBezTo>
                      <a:close/>
                      <a:moveTo>
                        <a:pt x="1367617" y="513210"/>
                      </a:moveTo>
                      <a:lnTo>
                        <a:pt x="1372770" y="513210"/>
                      </a:lnTo>
                      <a:cubicBezTo>
                        <a:pt x="1396474" y="561541"/>
                        <a:pt x="1415948" y="612639"/>
                        <a:pt x="1445294" y="655329"/>
                      </a:cubicBezTo>
                      <a:cubicBezTo>
                        <a:pt x="1425820" y="700840"/>
                        <a:pt x="1296720" y="741468"/>
                        <a:pt x="1298998" y="659506"/>
                      </a:cubicBezTo>
                      <a:cubicBezTo>
                        <a:pt x="1327259" y="647084"/>
                        <a:pt x="1374994" y="656956"/>
                        <a:pt x="1399892" y="641443"/>
                      </a:cubicBezTo>
                      <a:cubicBezTo>
                        <a:pt x="1386005" y="601085"/>
                        <a:pt x="1365122" y="568539"/>
                        <a:pt x="1368485" y="513210"/>
                      </a:cubicBezTo>
                      <a:close/>
                      <a:moveTo>
                        <a:pt x="866675" y="396260"/>
                      </a:moveTo>
                      <a:cubicBezTo>
                        <a:pt x="763883" y="372447"/>
                        <a:pt x="712460" y="439167"/>
                        <a:pt x="681649" y="508654"/>
                      </a:cubicBezTo>
                      <a:cubicBezTo>
                        <a:pt x="653659" y="501927"/>
                        <a:pt x="664671" y="464011"/>
                        <a:pt x="671722" y="444809"/>
                      </a:cubicBezTo>
                      <a:cubicBezTo>
                        <a:pt x="690111" y="393982"/>
                        <a:pt x="764371" y="326774"/>
                        <a:pt x="824853" y="335833"/>
                      </a:cubicBezTo>
                      <a:cubicBezTo>
                        <a:pt x="850890" y="340010"/>
                        <a:pt x="886474" y="363768"/>
                        <a:pt x="866675" y="396315"/>
                      </a:cubicBezTo>
                      <a:close/>
                      <a:moveTo>
                        <a:pt x="616448" y="115386"/>
                      </a:moveTo>
                      <a:cubicBezTo>
                        <a:pt x="503404" y="147010"/>
                        <a:pt x="358735" y="228918"/>
                        <a:pt x="312411" y="330354"/>
                      </a:cubicBezTo>
                      <a:cubicBezTo>
                        <a:pt x="348375" y="325309"/>
                        <a:pt x="373164" y="307192"/>
                        <a:pt x="408748" y="304968"/>
                      </a:cubicBezTo>
                      <a:cubicBezTo>
                        <a:pt x="422363" y="303829"/>
                        <a:pt x="439559" y="310338"/>
                        <a:pt x="455127" y="306053"/>
                      </a:cubicBezTo>
                      <a:cubicBezTo>
                        <a:pt x="485937" y="298459"/>
                        <a:pt x="511595" y="228972"/>
                        <a:pt x="534811" y="204074"/>
                      </a:cubicBezTo>
                      <a:cubicBezTo>
                        <a:pt x="557376" y="179285"/>
                        <a:pt x="584227" y="168219"/>
                        <a:pt x="602887" y="145654"/>
                      </a:cubicBezTo>
                      <a:cubicBezTo>
                        <a:pt x="614766" y="139145"/>
                        <a:pt x="632233" y="140284"/>
                        <a:pt x="633426" y="121624"/>
                      </a:cubicBezTo>
                      <a:cubicBezTo>
                        <a:pt x="628056" y="116199"/>
                        <a:pt x="622415" y="112023"/>
                        <a:pt x="616502" y="113975"/>
                      </a:cubicBezTo>
                      <a:close/>
                    </a:path>
                  </a:pathLst>
                </a:custGeom>
                <a:solidFill>
                  <a:srgbClr val="0324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60"/>
                    <a:buFont typeface="Arial"/>
                    <a:buNone/>
                  </a:pPr>
                  <a:r>
                    <a:t/>
                  </a:r>
                  <a:endParaRPr b="0" i="0" sz="216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sp>
            <p:nvSpPr>
              <p:cNvPr id="1813" name="Google Shape;1813;p53"/>
              <p:cNvSpPr txBox="1"/>
              <p:nvPr/>
            </p:nvSpPr>
            <p:spPr>
              <a:xfrm>
                <a:off x="3767219" y="6016011"/>
                <a:ext cx="1276965" cy="194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1814" name="Google Shape;1814;p53"/>
              <p:cNvCxnSpPr/>
              <p:nvPr/>
            </p:nvCxnSpPr>
            <p:spPr>
              <a:xfrm flipH="1" rot="-5400000">
                <a:off x="4557886" y="6215676"/>
                <a:ext cx="393300" cy="3612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2700">
                <a:solidFill>
                  <a:srgbClr val="00B05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815" name="Google Shape;1815;p53"/>
            <p:cNvCxnSpPr>
              <a:stCxn id="1811" idx="6"/>
              <a:endCxn id="1800" idx="2"/>
            </p:cNvCxnSpPr>
            <p:nvPr/>
          </p:nvCxnSpPr>
          <p:spPr>
            <a:xfrm flipH="1" rot="10800000">
              <a:off x="10159116" y="3695816"/>
              <a:ext cx="1138800" cy="1076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816" name="Google Shape;1816;p53"/>
            <p:cNvCxnSpPr>
              <a:stCxn id="1811" idx="6"/>
              <a:endCxn id="1792" idx="2"/>
            </p:cNvCxnSpPr>
            <p:nvPr/>
          </p:nvCxnSpPr>
          <p:spPr>
            <a:xfrm>
              <a:off x="10159116" y="4772216"/>
              <a:ext cx="1199400" cy="350700"/>
            </a:xfrm>
            <a:prstGeom prst="bentConnector3">
              <a:avLst>
                <a:gd fmla="val 47371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1817" name="Google Shape;1817;p53"/>
            <p:cNvGrpSpPr/>
            <p:nvPr/>
          </p:nvGrpSpPr>
          <p:grpSpPr>
            <a:xfrm>
              <a:off x="9106445" y="2651820"/>
              <a:ext cx="1276965" cy="1465964"/>
              <a:chOff x="5968905" y="2987757"/>
              <a:chExt cx="1276965" cy="1465964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6088249" y="4259005"/>
                <a:ext cx="914400" cy="194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(Main branch)</a:t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819" name="Google Shape;1819;p53"/>
              <p:cNvSpPr txBox="1"/>
              <p:nvPr/>
            </p:nvSpPr>
            <p:spPr>
              <a:xfrm>
                <a:off x="6124148" y="3635959"/>
                <a:ext cx="90357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Gitlab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原碼管控</a:t>
                </a:r>
                <a:endParaRPr b="1" i="0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1820" name="Google Shape;1820;p53"/>
              <p:cNvGrpSpPr/>
              <p:nvPr/>
            </p:nvGrpSpPr>
            <p:grpSpPr>
              <a:xfrm>
                <a:off x="6276707" y="2987757"/>
                <a:ext cx="616628" cy="616628"/>
                <a:chOff x="5921680" y="3152380"/>
                <a:chExt cx="616628" cy="616628"/>
              </a:xfrm>
            </p:grpSpPr>
            <p:sp>
              <p:nvSpPr>
                <p:cNvPr id="1821" name="Google Shape;1821;p53"/>
                <p:cNvSpPr/>
                <p:nvPr/>
              </p:nvSpPr>
              <p:spPr>
                <a:xfrm>
                  <a:off x="5921680" y="3152380"/>
                  <a:ext cx="616628" cy="61662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rgbClr val="002FA7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822" name="Google Shape;1822;p53"/>
                <p:cNvSpPr/>
                <p:nvPr/>
              </p:nvSpPr>
              <p:spPr>
                <a:xfrm>
                  <a:off x="6052437" y="3305624"/>
                  <a:ext cx="375000" cy="346880"/>
                </a:xfrm>
                <a:custGeom>
                  <a:rect b="b" l="l" r="r" t="t"/>
                  <a:pathLst>
                    <a:path extrusionOk="0" h="346880" w="375000">
                      <a:moveTo>
                        <a:pt x="373890" y="194266"/>
                      </a:moveTo>
                      <a:lnTo>
                        <a:pt x="354201" y="133886"/>
                      </a:lnTo>
                      <a:cubicBezTo>
                        <a:pt x="354201" y="133323"/>
                        <a:pt x="354014" y="132761"/>
                        <a:pt x="353826" y="132198"/>
                      </a:cubicBezTo>
                      <a:lnTo>
                        <a:pt x="314261" y="10688"/>
                      </a:lnTo>
                      <a:cubicBezTo>
                        <a:pt x="312198" y="4688"/>
                        <a:pt x="306197" y="0"/>
                        <a:pt x="299259" y="0"/>
                      </a:cubicBezTo>
                      <a:cubicBezTo>
                        <a:pt x="292509" y="0"/>
                        <a:pt x="286508" y="4688"/>
                        <a:pt x="284446" y="10876"/>
                      </a:cubicBezTo>
                      <a:lnTo>
                        <a:pt x="246943" y="126573"/>
                      </a:lnTo>
                      <a:lnTo>
                        <a:pt x="128246" y="126573"/>
                      </a:lnTo>
                      <a:lnTo>
                        <a:pt x="90555" y="10876"/>
                      </a:lnTo>
                      <a:cubicBezTo>
                        <a:pt x="88492" y="4688"/>
                        <a:pt x="82492" y="0"/>
                        <a:pt x="75741" y="0"/>
                      </a:cubicBezTo>
                      <a:lnTo>
                        <a:pt x="75741" y="0"/>
                      </a:lnTo>
                      <a:cubicBezTo>
                        <a:pt x="68803" y="0"/>
                        <a:pt x="62803" y="4688"/>
                        <a:pt x="60740" y="10876"/>
                      </a:cubicBezTo>
                      <a:lnTo>
                        <a:pt x="21175" y="132573"/>
                      </a:lnTo>
                      <a:cubicBezTo>
                        <a:pt x="21175" y="132573"/>
                        <a:pt x="21175" y="132761"/>
                        <a:pt x="21175" y="132761"/>
                      </a:cubicBezTo>
                      <a:lnTo>
                        <a:pt x="1110" y="194266"/>
                      </a:lnTo>
                      <a:cubicBezTo>
                        <a:pt x="-1890" y="203641"/>
                        <a:pt x="1298" y="213767"/>
                        <a:pt x="9361" y="219393"/>
                      </a:cubicBezTo>
                      <a:lnTo>
                        <a:pt x="182250" y="345215"/>
                      </a:lnTo>
                      <a:cubicBezTo>
                        <a:pt x="185438" y="347465"/>
                        <a:pt x="189563" y="347465"/>
                        <a:pt x="192751" y="345028"/>
                      </a:cubicBezTo>
                      <a:lnTo>
                        <a:pt x="365640" y="219393"/>
                      </a:lnTo>
                      <a:cubicBezTo>
                        <a:pt x="373703" y="213767"/>
                        <a:pt x="376891" y="203641"/>
                        <a:pt x="373890" y="194266"/>
                      </a:cubicBezTo>
                      <a:moveTo>
                        <a:pt x="115307" y="144387"/>
                      </a:moveTo>
                      <a:lnTo>
                        <a:pt x="163498" y="292711"/>
                      </a:lnTo>
                      <a:lnTo>
                        <a:pt x="47802" y="144387"/>
                      </a:lnTo>
                      <a:moveTo>
                        <a:pt x="211502" y="292898"/>
                      </a:moveTo>
                      <a:lnTo>
                        <a:pt x="257819" y="150575"/>
                      </a:lnTo>
                      <a:lnTo>
                        <a:pt x="259694" y="144387"/>
                      </a:lnTo>
                      <a:lnTo>
                        <a:pt x="327387" y="144387"/>
                      </a:lnTo>
                      <a:lnTo>
                        <a:pt x="222566" y="278647"/>
                      </a:lnTo>
                      <a:moveTo>
                        <a:pt x="299447" y="22314"/>
                      </a:moveTo>
                      <a:lnTo>
                        <a:pt x="333387" y="126573"/>
                      </a:lnTo>
                      <a:lnTo>
                        <a:pt x="265507" y="126573"/>
                      </a:lnTo>
                      <a:moveTo>
                        <a:pt x="241130" y="144387"/>
                      </a:moveTo>
                      <a:lnTo>
                        <a:pt x="207564" y="247707"/>
                      </a:lnTo>
                      <a:lnTo>
                        <a:pt x="187500" y="309212"/>
                      </a:lnTo>
                      <a:lnTo>
                        <a:pt x="133871" y="144387"/>
                      </a:lnTo>
                      <a:moveTo>
                        <a:pt x="75554" y="22314"/>
                      </a:moveTo>
                      <a:lnTo>
                        <a:pt x="109494" y="126573"/>
                      </a:lnTo>
                      <a:lnTo>
                        <a:pt x="41801" y="126573"/>
                      </a:lnTo>
                      <a:moveTo>
                        <a:pt x="19674" y="205141"/>
                      </a:moveTo>
                      <a:cubicBezTo>
                        <a:pt x="17987" y="203829"/>
                        <a:pt x="17237" y="201579"/>
                        <a:pt x="17987" y="199703"/>
                      </a:cubicBezTo>
                      <a:lnTo>
                        <a:pt x="32800" y="154137"/>
                      </a:lnTo>
                      <a:lnTo>
                        <a:pt x="141934" y="293836"/>
                      </a:lnTo>
                      <a:moveTo>
                        <a:pt x="355326" y="205141"/>
                      </a:moveTo>
                      <a:lnTo>
                        <a:pt x="233254" y="293836"/>
                      </a:lnTo>
                      <a:lnTo>
                        <a:pt x="233629" y="293273"/>
                      </a:lnTo>
                      <a:lnTo>
                        <a:pt x="342200" y="154137"/>
                      </a:lnTo>
                      <a:lnTo>
                        <a:pt x="357014" y="199703"/>
                      </a:lnTo>
                      <a:cubicBezTo>
                        <a:pt x="357764" y="201579"/>
                        <a:pt x="357014" y="203829"/>
                        <a:pt x="355326" y="205141"/>
                      </a:cubicBezTo>
                    </a:path>
                  </a:pathLst>
                </a:custGeom>
                <a:solidFill>
                  <a:srgbClr val="0324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60"/>
                    <a:buFont typeface="Arial"/>
                    <a:buNone/>
                  </a:pPr>
                  <a:r>
                    <a:t/>
                  </a:r>
                  <a:endParaRPr b="0" i="0" sz="216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sp>
            <p:nvSpPr>
              <p:cNvPr id="1823" name="Google Shape;1823;p53"/>
              <p:cNvSpPr txBox="1"/>
              <p:nvPr/>
            </p:nvSpPr>
            <p:spPr>
              <a:xfrm>
                <a:off x="5968905" y="4116272"/>
                <a:ext cx="1276965" cy="194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(10.22.109.110)</a:t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1824" name="Google Shape;1824;p53"/>
            <p:cNvCxnSpPr>
              <a:stCxn id="1811" idx="0"/>
              <a:endCxn id="1821" idx="2"/>
            </p:cNvCxnSpPr>
            <p:nvPr/>
          </p:nvCxnSpPr>
          <p:spPr>
            <a:xfrm flipH="1" rot="5400000">
              <a:off x="8880602" y="3493702"/>
              <a:ext cx="1503900" cy="436500"/>
            </a:xfrm>
            <a:prstGeom prst="bentConnector4">
              <a:avLst>
                <a:gd fmla="val 8370" name="adj1"/>
                <a:gd fmla="val 185602" name="adj2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PROD 環境退版流程</a:t>
            </a:r>
            <a:endParaRPr/>
          </a:p>
        </p:txBody>
      </p:sp>
      <p:sp>
        <p:nvSpPr>
          <p:cNvPr id="1830" name="Google Shape;1830;p5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831" name="Google Shape;1831;p54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2" name="Google Shape;1832;p54"/>
          <p:cNvSpPr txBox="1"/>
          <p:nvPr/>
        </p:nvSpPr>
        <p:spPr>
          <a:xfrm>
            <a:off x="484294" y="2125693"/>
            <a:ext cx="7315200" cy="4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 上版是直接指定 UAT 包好的版本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例如: v20240724-bbg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確定退版的話，退版時建議指定版本重新上版即可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先前討論是由資管科人員操作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部署 Yaml 都放在 Gitlab 做版控，Jenkins 會去 Nexus 拉取。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操作流程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1. 資管人員確認退版的版號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2. PROD - Jenksin 資管人員操作上版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3. </a:t>
            </a: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33" name="Google Shape;1833;p54"/>
          <p:cNvGrpSpPr/>
          <p:nvPr/>
        </p:nvGrpSpPr>
        <p:grpSpPr>
          <a:xfrm>
            <a:off x="11266064" y="2782493"/>
            <a:ext cx="2445526" cy="3161629"/>
            <a:chOff x="11384280" y="1835228"/>
            <a:chExt cx="2445526" cy="3161629"/>
          </a:xfrm>
        </p:grpSpPr>
        <p:sp>
          <p:nvSpPr>
            <p:cNvPr id="1834" name="Google Shape;1834;p54"/>
            <p:cNvSpPr/>
            <p:nvPr/>
          </p:nvSpPr>
          <p:spPr>
            <a:xfrm>
              <a:off x="11387800" y="1835228"/>
              <a:ext cx="2441921" cy="3161629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35" name="Google Shape;1835;p54"/>
            <p:cNvSpPr txBox="1"/>
            <p:nvPr/>
          </p:nvSpPr>
          <p:spPr>
            <a:xfrm>
              <a:off x="11384280" y="1841656"/>
              <a:ext cx="1257000" cy="3078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PROD網段</a:t>
              </a:r>
              <a:endParaRPr b="1" i="0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36" name="Google Shape;1836;p54"/>
            <p:cNvSpPr txBox="1"/>
            <p:nvPr/>
          </p:nvSpPr>
          <p:spPr>
            <a:xfrm>
              <a:off x="12829906" y="2235957"/>
              <a:ext cx="99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2F5BF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正式部署</a:t>
              </a:r>
              <a:endParaRPr b="1" i="0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837" name="Google Shape;1837;p54"/>
            <p:cNvGrpSpPr/>
            <p:nvPr/>
          </p:nvGrpSpPr>
          <p:grpSpPr>
            <a:xfrm>
              <a:off x="11705493" y="2218735"/>
              <a:ext cx="1701600" cy="2557161"/>
              <a:chOff x="3547609" y="4903085"/>
              <a:chExt cx="1701600" cy="2557161"/>
            </a:xfrm>
          </p:grpSpPr>
          <p:grpSp>
            <p:nvGrpSpPr>
              <p:cNvPr id="1838" name="Google Shape;1838;p54"/>
              <p:cNvGrpSpPr/>
              <p:nvPr/>
            </p:nvGrpSpPr>
            <p:grpSpPr>
              <a:xfrm>
                <a:off x="4097754" y="6589445"/>
                <a:ext cx="870800" cy="870801"/>
                <a:chOff x="4108958" y="6688703"/>
                <a:chExt cx="870800" cy="870801"/>
              </a:xfrm>
            </p:grpSpPr>
            <p:grpSp>
              <p:nvGrpSpPr>
                <p:cNvPr id="1839" name="Google Shape;1839;p54"/>
                <p:cNvGrpSpPr/>
                <p:nvPr/>
              </p:nvGrpSpPr>
              <p:grpSpPr>
                <a:xfrm>
                  <a:off x="4108958" y="6688703"/>
                  <a:ext cx="870800" cy="870801"/>
                  <a:chOff x="1423616" y="6388145"/>
                  <a:chExt cx="870800" cy="870800"/>
                </a:xfrm>
              </p:grpSpPr>
              <p:sp>
                <p:nvSpPr>
                  <p:cNvPr id="1840" name="Google Shape;1840;p54"/>
                  <p:cNvSpPr/>
                  <p:nvPr/>
                </p:nvSpPr>
                <p:spPr>
                  <a:xfrm>
                    <a:off x="1423616" y="6388145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1841" name="Google Shape;1841;p54"/>
                  <p:cNvSpPr txBox="1"/>
                  <p:nvPr/>
                </p:nvSpPr>
                <p:spPr>
                  <a:xfrm>
                    <a:off x="1514429" y="6419717"/>
                    <a:ext cx="689100" cy="276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0" i="0" lang="en-US" sz="12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Service</a:t>
                    </a:r>
                    <a:endParaRPr b="0" i="0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OpenShift Logo transparent PNG - StickPNG" id="1842" name="Google Shape;1842;p5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279821" y="6965284"/>
                  <a:ext cx="529074" cy="4904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43" name="Google Shape;1843;p54"/>
              <p:cNvSpPr txBox="1"/>
              <p:nvPr/>
            </p:nvSpPr>
            <p:spPr>
              <a:xfrm>
                <a:off x="3547609" y="5554929"/>
                <a:ext cx="17016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Jenkins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C3C3C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自動化組建</a:t>
                </a:r>
                <a:endParaRPr b="1" i="0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(10.23.109.120)</a:t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1844" name="Google Shape;1844;p54"/>
              <p:cNvGrpSpPr/>
              <p:nvPr/>
            </p:nvGrpSpPr>
            <p:grpSpPr>
              <a:xfrm>
                <a:off x="4097754" y="4903085"/>
                <a:ext cx="616628" cy="616628"/>
                <a:chOff x="2583568" y="4846022"/>
                <a:chExt cx="616628" cy="616628"/>
              </a:xfrm>
            </p:grpSpPr>
            <p:sp>
              <p:nvSpPr>
                <p:cNvPr id="1845" name="Google Shape;1845;p54"/>
                <p:cNvSpPr/>
                <p:nvPr/>
              </p:nvSpPr>
              <p:spPr>
                <a:xfrm>
                  <a:off x="2583568" y="4846022"/>
                  <a:ext cx="616628" cy="61662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rgbClr val="002FA7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846" name="Google Shape;1846;p54"/>
                <p:cNvSpPr/>
                <p:nvPr/>
              </p:nvSpPr>
              <p:spPr>
                <a:xfrm>
                  <a:off x="2702181" y="4933861"/>
                  <a:ext cx="378671" cy="417691"/>
                </a:xfrm>
                <a:custGeom>
                  <a:rect b="b" l="l" r="r" t="t"/>
                  <a:pathLst>
                    <a:path extrusionOk="0" h="1735920" w="1573754">
                      <a:moveTo>
                        <a:pt x="126517" y="1735921"/>
                      </a:moveTo>
                      <a:lnTo>
                        <a:pt x="56163" y="1735921"/>
                      </a:lnTo>
                      <a:cubicBezTo>
                        <a:pt x="54210" y="1731147"/>
                        <a:pt x="52529" y="1726320"/>
                        <a:pt x="51119" y="1721817"/>
                      </a:cubicBezTo>
                      <a:cubicBezTo>
                        <a:pt x="35551" y="1673486"/>
                        <a:pt x="8157" y="1613818"/>
                        <a:pt x="1160" y="1565812"/>
                      </a:cubicBezTo>
                      <a:cubicBezTo>
                        <a:pt x="-9635" y="1494644"/>
                        <a:pt x="57357" y="1490684"/>
                        <a:pt x="100589" y="1459928"/>
                      </a:cubicBezTo>
                      <a:cubicBezTo>
                        <a:pt x="166712" y="1412139"/>
                        <a:pt x="218678" y="1385885"/>
                        <a:pt x="290442" y="1342599"/>
                      </a:cubicBezTo>
                      <a:cubicBezTo>
                        <a:pt x="311923" y="1329960"/>
                        <a:pt x="375985" y="1297685"/>
                        <a:pt x="383091" y="1282713"/>
                      </a:cubicBezTo>
                      <a:cubicBezTo>
                        <a:pt x="397465" y="1253367"/>
                        <a:pt x="358193" y="1211817"/>
                        <a:pt x="347778" y="1188709"/>
                      </a:cubicBezTo>
                      <a:cubicBezTo>
                        <a:pt x="331342" y="1152257"/>
                        <a:pt x="322609" y="1120850"/>
                        <a:pt x="320385" y="1084995"/>
                      </a:cubicBezTo>
                      <a:cubicBezTo>
                        <a:pt x="260771" y="1075393"/>
                        <a:pt x="215315" y="1039484"/>
                        <a:pt x="186999" y="999343"/>
                      </a:cubicBezTo>
                      <a:cubicBezTo>
                        <a:pt x="141489" y="932461"/>
                        <a:pt x="109919" y="808676"/>
                        <a:pt x="149191" y="714618"/>
                      </a:cubicBezTo>
                      <a:cubicBezTo>
                        <a:pt x="152283" y="707240"/>
                        <a:pt x="167580" y="692540"/>
                        <a:pt x="169804" y="680986"/>
                      </a:cubicBezTo>
                      <a:cubicBezTo>
                        <a:pt x="173981" y="658638"/>
                        <a:pt x="162156" y="628967"/>
                        <a:pt x="161071" y="605262"/>
                      </a:cubicBezTo>
                      <a:cubicBezTo>
                        <a:pt x="156514" y="482942"/>
                        <a:pt x="181683" y="377601"/>
                        <a:pt x="264134" y="340552"/>
                      </a:cubicBezTo>
                      <a:cubicBezTo>
                        <a:pt x="297494" y="207492"/>
                        <a:pt x="417048" y="163120"/>
                        <a:pt x="529712" y="97051"/>
                      </a:cubicBezTo>
                      <a:cubicBezTo>
                        <a:pt x="571805" y="72153"/>
                        <a:pt x="618455" y="56314"/>
                        <a:pt x="666461" y="38522"/>
                      </a:cubicBezTo>
                      <a:cubicBezTo>
                        <a:pt x="837926" y="-24780"/>
                        <a:pt x="1102364" y="-12901"/>
                        <a:pt x="1244754" y="95316"/>
                      </a:cubicBezTo>
                      <a:cubicBezTo>
                        <a:pt x="1305236" y="141097"/>
                        <a:pt x="1402116" y="237706"/>
                        <a:pt x="1436832" y="307789"/>
                      </a:cubicBezTo>
                      <a:cubicBezTo>
                        <a:pt x="1528124" y="492598"/>
                        <a:pt x="1521290" y="801625"/>
                        <a:pt x="1457445" y="1026465"/>
                      </a:cubicBezTo>
                      <a:cubicBezTo>
                        <a:pt x="1448711" y="1056679"/>
                        <a:pt x="1436561" y="1101105"/>
                        <a:pt x="1419040" y="1137286"/>
                      </a:cubicBezTo>
                      <a:cubicBezTo>
                        <a:pt x="1406889" y="1162401"/>
                        <a:pt x="1369081" y="1213227"/>
                        <a:pt x="1373855" y="1235575"/>
                      </a:cubicBezTo>
                      <a:cubicBezTo>
                        <a:pt x="1378411" y="1258412"/>
                        <a:pt x="1459777" y="1320359"/>
                        <a:pt x="1477298" y="1336469"/>
                      </a:cubicBezTo>
                      <a:cubicBezTo>
                        <a:pt x="1508596" y="1366900"/>
                        <a:pt x="1568590" y="1407040"/>
                        <a:pt x="1573038" y="1444957"/>
                      </a:cubicBezTo>
                      <a:cubicBezTo>
                        <a:pt x="1578083" y="1485314"/>
                        <a:pt x="1555246" y="1541511"/>
                        <a:pt x="1543367" y="1580566"/>
                      </a:cubicBezTo>
                      <a:cubicBezTo>
                        <a:pt x="1527799" y="1632803"/>
                        <a:pt x="1511960" y="1684769"/>
                        <a:pt x="1496229" y="1734782"/>
                      </a:cubicBezTo>
                      <a:lnTo>
                        <a:pt x="126517" y="1734782"/>
                      </a:lnTo>
                      <a:close/>
                      <a:moveTo>
                        <a:pt x="929760" y="1479944"/>
                      </a:moveTo>
                      <a:cubicBezTo>
                        <a:pt x="890488" y="1458192"/>
                        <a:pt x="831416" y="1435030"/>
                        <a:pt x="780264" y="1425103"/>
                      </a:cubicBezTo>
                      <a:cubicBezTo>
                        <a:pt x="717558" y="1413224"/>
                        <a:pt x="724068" y="1511026"/>
                        <a:pt x="726020" y="1569175"/>
                      </a:cubicBezTo>
                      <a:cubicBezTo>
                        <a:pt x="728244" y="1615825"/>
                        <a:pt x="752275" y="1664427"/>
                        <a:pt x="763069" y="1695455"/>
                      </a:cubicBezTo>
                      <a:cubicBezTo>
                        <a:pt x="768439" y="1709612"/>
                        <a:pt x="769578" y="1725180"/>
                        <a:pt x="781729" y="1728001"/>
                      </a:cubicBezTo>
                      <a:cubicBezTo>
                        <a:pt x="803209" y="1732775"/>
                        <a:pt x="874974" y="1704188"/>
                        <a:pt x="895587" y="1693231"/>
                      </a:cubicBezTo>
                      <a:cubicBezTo>
                        <a:pt x="938819" y="1669526"/>
                        <a:pt x="972396" y="1632206"/>
                        <a:pt x="1009445" y="1607363"/>
                      </a:cubicBezTo>
                      <a:cubicBezTo>
                        <a:pt x="1010584" y="1594941"/>
                        <a:pt x="1010584" y="1582790"/>
                        <a:pt x="1011669" y="1570640"/>
                      </a:cubicBezTo>
                      <a:cubicBezTo>
                        <a:pt x="989971" y="1559845"/>
                        <a:pt x="965073" y="1551980"/>
                        <a:pt x="932310" y="1550624"/>
                      </a:cubicBezTo>
                      <a:cubicBezTo>
                        <a:pt x="954875" y="1539558"/>
                        <a:pt x="986554" y="1539558"/>
                        <a:pt x="1007166" y="1526539"/>
                      </a:cubicBezTo>
                      <a:lnTo>
                        <a:pt x="1008251" y="1512436"/>
                      </a:lnTo>
                      <a:cubicBezTo>
                        <a:pt x="972396" y="1510483"/>
                        <a:pt x="958564" y="1494047"/>
                        <a:pt x="934534" y="1481137"/>
                      </a:cubicBezTo>
                      <a:close/>
                      <a:moveTo>
                        <a:pt x="1469107" y="1692146"/>
                      </a:moveTo>
                      <a:cubicBezTo>
                        <a:pt x="1482939" y="1647449"/>
                        <a:pt x="1494764" y="1604000"/>
                        <a:pt x="1502684" y="1565595"/>
                      </a:cubicBezTo>
                      <a:cubicBezTo>
                        <a:pt x="1506969" y="1544603"/>
                        <a:pt x="1518252" y="1499201"/>
                        <a:pt x="1515431" y="1480541"/>
                      </a:cubicBezTo>
                      <a:cubicBezTo>
                        <a:pt x="1511254" y="1447181"/>
                        <a:pt x="1466015" y="1422608"/>
                        <a:pt x="1442799" y="1401996"/>
                      </a:cubicBezTo>
                      <a:cubicBezTo>
                        <a:pt x="1400705" y="1363808"/>
                        <a:pt x="1374180" y="1331316"/>
                        <a:pt x="1330134" y="1295461"/>
                      </a:cubicBezTo>
                      <a:cubicBezTo>
                        <a:pt x="1312071" y="1322583"/>
                        <a:pt x="1273558" y="1340103"/>
                        <a:pt x="1258912" y="1361584"/>
                      </a:cubicBezTo>
                      <a:cubicBezTo>
                        <a:pt x="1363765" y="1311897"/>
                        <a:pt x="1382642" y="1551437"/>
                        <a:pt x="1341417" y="1628626"/>
                      </a:cubicBezTo>
                      <a:cubicBezTo>
                        <a:pt x="1347926" y="1652331"/>
                        <a:pt x="1369678" y="1661118"/>
                        <a:pt x="1378737" y="1681731"/>
                      </a:cubicBezTo>
                      <a:lnTo>
                        <a:pt x="1372499" y="1693882"/>
                      </a:lnTo>
                      <a:lnTo>
                        <a:pt x="1465744" y="1693882"/>
                      </a:lnTo>
                      <a:cubicBezTo>
                        <a:pt x="1466557" y="1693882"/>
                        <a:pt x="1467968" y="1693882"/>
                        <a:pt x="1468836" y="1694750"/>
                      </a:cubicBezTo>
                      <a:close/>
                      <a:moveTo>
                        <a:pt x="989049" y="1691278"/>
                      </a:moveTo>
                      <a:cubicBezTo>
                        <a:pt x="985360" y="1685908"/>
                        <a:pt x="981672" y="1681351"/>
                        <a:pt x="978254" y="1676307"/>
                      </a:cubicBezTo>
                      <a:lnTo>
                        <a:pt x="956557" y="1690139"/>
                      </a:lnTo>
                      <a:lnTo>
                        <a:pt x="989049" y="1690139"/>
                      </a:lnTo>
                      <a:close/>
                      <a:moveTo>
                        <a:pt x="1189317" y="1691278"/>
                      </a:moveTo>
                      <a:cubicBezTo>
                        <a:pt x="1189914" y="1676307"/>
                        <a:pt x="1190782" y="1662149"/>
                        <a:pt x="1191650" y="1648046"/>
                      </a:cubicBezTo>
                      <a:cubicBezTo>
                        <a:pt x="1153191" y="1649998"/>
                        <a:pt x="1131981" y="1613330"/>
                        <a:pt x="1105131" y="1609912"/>
                      </a:cubicBezTo>
                      <a:cubicBezTo>
                        <a:pt x="1081697" y="1606820"/>
                        <a:pt x="1061681" y="1635895"/>
                        <a:pt x="1031413" y="1624016"/>
                      </a:cubicBezTo>
                      <a:cubicBezTo>
                        <a:pt x="1024307" y="1631664"/>
                        <a:pt x="1018124" y="1640452"/>
                        <a:pt x="1010801" y="1646961"/>
                      </a:cubicBezTo>
                      <a:cubicBezTo>
                        <a:pt x="1021812" y="1659925"/>
                        <a:pt x="1032010" y="1674083"/>
                        <a:pt x="1041340" y="1689054"/>
                      </a:cubicBezTo>
                      <a:lnTo>
                        <a:pt x="1100357" y="1689054"/>
                      </a:lnTo>
                      <a:cubicBezTo>
                        <a:pt x="1101496" y="1677175"/>
                        <a:pt x="1110284" y="1668387"/>
                        <a:pt x="1122109" y="1668387"/>
                      </a:cubicBezTo>
                      <a:cubicBezTo>
                        <a:pt x="1133934" y="1668387"/>
                        <a:pt x="1142722" y="1677229"/>
                        <a:pt x="1142722" y="1688186"/>
                      </a:cubicBezTo>
                      <a:lnTo>
                        <a:pt x="1190456" y="1688186"/>
                      </a:lnTo>
                      <a:close/>
                      <a:moveTo>
                        <a:pt x="1342502" y="1691278"/>
                      </a:moveTo>
                      <a:cubicBezTo>
                        <a:pt x="1319882" y="1656508"/>
                        <a:pt x="1274100" y="1626240"/>
                        <a:pt x="1220996" y="1651138"/>
                      </a:cubicBezTo>
                      <a:lnTo>
                        <a:pt x="1218772" y="1690139"/>
                      </a:lnTo>
                      <a:lnTo>
                        <a:pt x="1342502" y="1690139"/>
                      </a:lnTo>
                      <a:close/>
                      <a:moveTo>
                        <a:pt x="727160" y="1691278"/>
                      </a:moveTo>
                      <a:lnTo>
                        <a:pt x="719511" y="1666380"/>
                      </a:lnTo>
                      <a:cubicBezTo>
                        <a:pt x="703184" y="1614089"/>
                        <a:pt x="693528" y="1575088"/>
                        <a:pt x="690165" y="1544874"/>
                      </a:cubicBezTo>
                      <a:cubicBezTo>
                        <a:pt x="624042" y="1513250"/>
                        <a:pt x="554556" y="1481897"/>
                        <a:pt x="498359" y="1441811"/>
                      </a:cubicBezTo>
                      <a:cubicBezTo>
                        <a:pt x="487293" y="1434162"/>
                        <a:pt x="418078" y="1344009"/>
                        <a:pt x="409345" y="1347426"/>
                      </a:cubicBezTo>
                      <a:cubicBezTo>
                        <a:pt x="283336" y="1396300"/>
                        <a:pt x="166387" y="1481897"/>
                        <a:pt x="61045" y="1563263"/>
                      </a:cubicBezTo>
                      <a:cubicBezTo>
                        <a:pt x="79705" y="1603403"/>
                        <a:pt x="95761" y="1645767"/>
                        <a:pt x="111004" y="1689054"/>
                      </a:cubicBezTo>
                      <a:lnTo>
                        <a:pt x="726075" y="1689054"/>
                      </a:lnTo>
                      <a:close/>
                      <a:moveTo>
                        <a:pt x="1324710" y="1538473"/>
                      </a:moveTo>
                      <a:cubicBezTo>
                        <a:pt x="1322703" y="1501425"/>
                        <a:pt x="1312776" y="1425700"/>
                        <a:pt x="1290211" y="1412682"/>
                      </a:cubicBezTo>
                      <a:cubicBezTo>
                        <a:pt x="1242476" y="1384475"/>
                        <a:pt x="1156554" y="1468932"/>
                        <a:pt x="1120699" y="1480812"/>
                      </a:cubicBezTo>
                      <a:cubicBezTo>
                        <a:pt x="1124116" y="1491498"/>
                        <a:pt x="1130625" y="1500285"/>
                        <a:pt x="1131764" y="1515528"/>
                      </a:cubicBezTo>
                      <a:cubicBezTo>
                        <a:pt x="1152377" y="1510158"/>
                        <a:pt x="1178360" y="1513575"/>
                        <a:pt x="1196694" y="1522308"/>
                      </a:cubicBezTo>
                      <a:cubicBezTo>
                        <a:pt x="1174943" y="1524261"/>
                        <a:pt x="1151184" y="1524261"/>
                        <a:pt x="1137080" y="1534188"/>
                      </a:cubicBezTo>
                      <a:cubicBezTo>
                        <a:pt x="1131710" y="1548020"/>
                        <a:pt x="1138165" y="1568687"/>
                        <a:pt x="1134748" y="1589300"/>
                      </a:cubicBezTo>
                      <a:cubicBezTo>
                        <a:pt x="1184815" y="1603674"/>
                        <a:pt x="1243236" y="1611268"/>
                        <a:pt x="1307406" y="1613330"/>
                      </a:cubicBezTo>
                      <a:cubicBezTo>
                        <a:pt x="1319285" y="1596894"/>
                        <a:pt x="1323842" y="1566680"/>
                        <a:pt x="1322649" y="1535056"/>
                      </a:cubicBezTo>
                      <a:close/>
                      <a:moveTo>
                        <a:pt x="1029732" y="1512436"/>
                      </a:moveTo>
                      <a:cubicBezTo>
                        <a:pt x="1026314" y="1539558"/>
                        <a:pt x="1032824" y="1549485"/>
                        <a:pt x="1038248" y="1580566"/>
                      </a:cubicBezTo>
                      <a:cubicBezTo>
                        <a:pt x="1129432" y="1608773"/>
                        <a:pt x="1113105" y="1454775"/>
                        <a:pt x="1028647" y="1511351"/>
                      </a:cubicBezTo>
                      <a:close/>
                      <a:moveTo>
                        <a:pt x="552603" y="1410458"/>
                      </a:moveTo>
                      <a:cubicBezTo>
                        <a:pt x="520057" y="1443492"/>
                        <a:pt x="644383" y="1488732"/>
                        <a:pt x="683656" y="1490955"/>
                      </a:cubicBezTo>
                      <a:cubicBezTo>
                        <a:pt x="683656" y="1470072"/>
                        <a:pt x="695535" y="1450327"/>
                        <a:pt x="693583" y="1435356"/>
                      </a:cubicBezTo>
                      <a:cubicBezTo>
                        <a:pt x="646662" y="1426893"/>
                        <a:pt x="584824" y="1432535"/>
                        <a:pt x="552928" y="1410186"/>
                      </a:cubicBezTo>
                      <a:close/>
                      <a:moveTo>
                        <a:pt x="954875" y="1426026"/>
                      </a:moveTo>
                      <a:cubicBezTo>
                        <a:pt x="954875" y="1429118"/>
                        <a:pt x="950698" y="1427978"/>
                        <a:pt x="950102" y="1430528"/>
                      </a:cubicBezTo>
                      <a:cubicBezTo>
                        <a:pt x="992195" y="1463291"/>
                        <a:pt x="1023494" y="1470072"/>
                        <a:pt x="1080558" y="1467576"/>
                      </a:cubicBezTo>
                      <a:cubicBezTo>
                        <a:pt x="1105999" y="1448645"/>
                        <a:pt x="1128889" y="1426948"/>
                        <a:pt x="1156011" y="1409047"/>
                      </a:cubicBezTo>
                      <a:cubicBezTo>
                        <a:pt x="1094173" y="1414472"/>
                        <a:pt x="1016225" y="1453148"/>
                        <a:pt x="955146" y="1425754"/>
                      </a:cubicBezTo>
                      <a:close/>
                      <a:moveTo>
                        <a:pt x="1202336" y="143918"/>
                      </a:moveTo>
                      <a:cubicBezTo>
                        <a:pt x="1086254" y="78392"/>
                        <a:pt x="887667" y="28921"/>
                        <a:pt x="763015" y="91139"/>
                      </a:cubicBezTo>
                      <a:cubicBezTo>
                        <a:pt x="662989" y="141097"/>
                        <a:pt x="526240" y="224199"/>
                        <a:pt x="480784" y="329324"/>
                      </a:cubicBezTo>
                      <a:cubicBezTo>
                        <a:pt x="524233" y="430434"/>
                        <a:pt x="468850" y="523354"/>
                        <a:pt x="464674" y="626200"/>
                      </a:cubicBezTo>
                      <a:cubicBezTo>
                        <a:pt x="463209" y="681041"/>
                        <a:pt x="490656" y="729046"/>
                        <a:pt x="492935" y="788660"/>
                      </a:cubicBezTo>
                      <a:cubicBezTo>
                        <a:pt x="478180" y="812962"/>
                        <a:pt x="432995" y="816054"/>
                        <a:pt x="401642" y="814426"/>
                      </a:cubicBezTo>
                      <a:cubicBezTo>
                        <a:pt x="391173" y="761538"/>
                        <a:pt x="372513" y="702250"/>
                        <a:pt x="318053" y="696337"/>
                      </a:cubicBezTo>
                      <a:cubicBezTo>
                        <a:pt x="241189" y="688147"/>
                        <a:pt x="184667" y="751720"/>
                        <a:pt x="181304" y="818115"/>
                      </a:cubicBezTo>
                      <a:cubicBezTo>
                        <a:pt x="177018" y="896389"/>
                        <a:pt x="241786" y="1025489"/>
                        <a:pt x="332156" y="1016701"/>
                      </a:cubicBezTo>
                      <a:cubicBezTo>
                        <a:pt x="367469" y="1013284"/>
                        <a:pt x="376202" y="977700"/>
                        <a:pt x="414607" y="977700"/>
                      </a:cubicBezTo>
                      <a:cubicBezTo>
                        <a:pt x="435273" y="1018926"/>
                        <a:pt x="382440" y="1031944"/>
                        <a:pt x="376799" y="1061019"/>
                      </a:cubicBezTo>
                      <a:cubicBezTo>
                        <a:pt x="375659" y="1068613"/>
                        <a:pt x="381084" y="1098067"/>
                        <a:pt x="384447" y="1112171"/>
                      </a:cubicBezTo>
                      <a:cubicBezTo>
                        <a:pt x="401100" y="1180247"/>
                        <a:pt x="438094" y="1268122"/>
                        <a:pt x="474275" y="1320413"/>
                      </a:cubicBezTo>
                      <a:cubicBezTo>
                        <a:pt x="520274" y="1385343"/>
                        <a:pt x="610698" y="1396408"/>
                        <a:pt x="707903" y="1402918"/>
                      </a:cubicBezTo>
                      <a:cubicBezTo>
                        <a:pt x="725098" y="1365001"/>
                        <a:pt x="789269" y="1368147"/>
                        <a:pt x="831362" y="1378020"/>
                      </a:cubicBezTo>
                      <a:cubicBezTo>
                        <a:pt x="781403" y="1358221"/>
                        <a:pt x="734754" y="1309618"/>
                        <a:pt x="695752" y="1267308"/>
                      </a:cubicBezTo>
                      <a:cubicBezTo>
                        <a:pt x="651110" y="1218434"/>
                        <a:pt x="606793" y="1165275"/>
                        <a:pt x="604460" y="1102244"/>
                      </a:cubicBezTo>
                      <a:cubicBezTo>
                        <a:pt x="688158" y="1218380"/>
                        <a:pt x="756180" y="1319220"/>
                        <a:pt x="908226" y="1370371"/>
                      </a:cubicBezTo>
                      <a:cubicBezTo>
                        <a:pt x="1023222" y="1408288"/>
                        <a:pt x="1157693" y="1351983"/>
                        <a:pt x="1245568" y="1290145"/>
                      </a:cubicBezTo>
                      <a:cubicBezTo>
                        <a:pt x="1282508" y="1264162"/>
                        <a:pt x="1304314" y="1222882"/>
                        <a:pt x="1330351" y="1185942"/>
                      </a:cubicBezTo>
                      <a:cubicBezTo>
                        <a:pt x="1427773" y="1046047"/>
                        <a:pt x="1473555" y="845508"/>
                        <a:pt x="1463628" y="651098"/>
                      </a:cubicBezTo>
                      <a:cubicBezTo>
                        <a:pt x="1459451" y="570871"/>
                        <a:pt x="1459451" y="490590"/>
                        <a:pt x="1432330" y="437540"/>
                      </a:cubicBezTo>
                      <a:cubicBezTo>
                        <a:pt x="1404068" y="381072"/>
                        <a:pt x="1309684" y="331005"/>
                        <a:pt x="1253162" y="381072"/>
                      </a:cubicBezTo>
                      <a:cubicBezTo>
                        <a:pt x="1242476" y="325689"/>
                        <a:pt x="1298673" y="292058"/>
                        <a:pt x="1365067" y="311586"/>
                      </a:cubicBezTo>
                      <a:cubicBezTo>
                        <a:pt x="1317333" y="249694"/>
                        <a:pt x="1268459" y="177061"/>
                        <a:pt x="1201197" y="139253"/>
                      </a:cubicBezTo>
                      <a:close/>
                      <a:moveTo>
                        <a:pt x="901174" y="1077400"/>
                      </a:moveTo>
                      <a:cubicBezTo>
                        <a:pt x="945491" y="1189197"/>
                        <a:pt x="1098405" y="1175961"/>
                        <a:pt x="1227234" y="1173141"/>
                      </a:cubicBezTo>
                      <a:cubicBezTo>
                        <a:pt x="1220996" y="1187244"/>
                        <a:pt x="1208574" y="1204439"/>
                        <a:pt x="1193331" y="1210406"/>
                      </a:cubicBezTo>
                      <a:cubicBezTo>
                        <a:pt x="1152377" y="1227113"/>
                        <a:pt x="1038248" y="1239861"/>
                        <a:pt x="980912" y="1209593"/>
                      </a:cubicBezTo>
                      <a:cubicBezTo>
                        <a:pt x="944460" y="1189794"/>
                        <a:pt x="921244" y="1146290"/>
                        <a:pt x="901228" y="1120850"/>
                      </a:cubicBezTo>
                      <a:cubicBezTo>
                        <a:pt x="891301" y="1108428"/>
                        <a:pt x="843892" y="1076804"/>
                        <a:pt x="900360" y="1076804"/>
                      </a:cubicBezTo>
                      <a:close/>
                      <a:moveTo>
                        <a:pt x="913053" y="1014315"/>
                      </a:moveTo>
                      <a:cubicBezTo>
                        <a:pt x="977766" y="1047946"/>
                        <a:pt x="1095313" y="1051906"/>
                        <a:pt x="1182916" y="1049085"/>
                      </a:cubicBezTo>
                      <a:cubicBezTo>
                        <a:pt x="1187690" y="1068559"/>
                        <a:pt x="1187690" y="1092046"/>
                        <a:pt x="1187961" y="1115208"/>
                      </a:cubicBezTo>
                      <a:cubicBezTo>
                        <a:pt x="1075785" y="1121121"/>
                        <a:pt x="942996" y="1093131"/>
                        <a:pt x="913324" y="1014315"/>
                      </a:cubicBezTo>
                      <a:close/>
                      <a:moveTo>
                        <a:pt x="1395878" y="972222"/>
                      </a:moveTo>
                      <a:cubicBezTo>
                        <a:pt x="1361650" y="1037260"/>
                        <a:pt x="1313047" y="1109296"/>
                        <a:pt x="1212262" y="1111520"/>
                      </a:cubicBezTo>
                      <a:cubicBezTo>
                        <a:pt x="1210527" y="1091178"/>
                        <a:pt x="1209170" y="1058415"/>
                        <a:pt x="1212262" y="1046264"/>
                      </a:cubicBezTo>
                      <a:cubicBezTo>
                        <a:pt x="1289072" y="1038616"/>
                        <a:pt x="1337077" y="999343"/>
                        <a:pt x="1396203" y="972493"/>
                      </a:cubicBezTo>
                      <a:close/>
                      <a:moveTo>
                        <a:pt x="1348957" y="923945"/>
                      </a:moveTo>
                      <a:cubicBezTo>
                        <a:pt x="1275239" y="971733"/>
                        <a:pt x="1193006" y="1023374"/>
                        <a:pt x="1072367" y="1011548"/>
                      </a:cubicBezTo>
                      <a:cubicBezTo>
                        <a:pt x="1046981" y="988983"/>
                        <a:pt x="1037380" y="938916"/>
                        <a:pt x="1062224" y="905881"/>
                      </a:cubicBezTo>
                      <a:cubicBezTo>
                        <a:pt x="1075188" y="928827"/>
                        <a:pt x="1066401" y="970052"/>
                        <a:pt x="1103449" y="975964"/>
                      </a:cubicBezTo>
                      <a:cubicBezTo>
                        <a:pt x="1171796" y="988115"/>
                        <a:pt x="1250938" y="934142"/>
                        <a:pt x="1300897" y="915211"/>
                      </a:cubicBezTo>
                      <a:cubicBezTo>
                        <a:pt x="1331111" y="863788"/>
                        <a:pt x="1297479" y="844911"/>
                        <a:pt x="1270466" y="811877"/>
                      </a:cubicBezTo>
                      <a:cubicBezTo>
                        <a:pt x="1213890" y="744343"/>
                        <a:pt x="1138165" y="659831"/>
                        <a:pt x="1140227" y="557853"/>
                      </a:cubicBezTo>
                      <a:cubicBezTo>
                        <a:pt x="1162792" y="541742"/>
                        <a:pt x="1165341" y="583022"/>
                        <a:pt x="1168433" y="590345"/>
                      </a:cubicBezTo>
                      <a:cubicBezTo>
                        <a:pt x="1197888" y="659831"/>
                        <a:pt x="1271551" y="747706"/>
                        <a:pt x="1325795" y="807320"/>
                      </a:cubicBezTo>
                      <a:cubicBezTo>
                        <a:pt x="1338813" y="822563"/>
                        <a:pt x="1360565" y="835581"/>
                        <a:pt x="1362518" y="845508"/>
                      </a:cubicBezTo>
                      <a:cubicBezTo>
                        <a:pt x="1369298" y="873444"/>
                        <a:pt x="1344129" y="907075"/>
                        <a:pt x="1347546" y="925735"/>
                      </a:cubicBezTo>
                      <a:close/>
                      <a:moveTo>
                        <a:pt x="376853" y="875125"/>
                      </a:moveTo>
                      <a:cubicBezTo>
                        <a:pt x="354287" y="861835"/>
                        <a:pt x="348592" y="803577"/>
                        <a:pt x="321470" y="802221"/>
                      </a:cubicBezTo>
                      <a:cubicBezTo>
                        <a:pt x="282794" y="799997"/>
                        <a:pt x="289846" y="877946"/>
                        <a:pt x="289846" y="923456"/>
                      </a:cubicBezTo>
                      <a:cubicBezTo>
                        <a:pt x="262995" y="899752"/>
                        <a:pt x="258439" y="824787"/>
                        <a:pt x="277966" y="786979"/>
                      </a:cubicBezTo>
                      <a:cubicBezTo>
                        <a:pt x="255618" y="775967"/>
                        <a:pt x="245800" y="798858"/>
                        <a:pt x="233324" y="807320"/>
                      </a:cubicBezTo>
                      <a:cubicBezTo>
                        <a:pt x="249109" y="692323"/>
                        <a:pt x="402564" y="754541"/>
                        <a:pt x="377124" y="876807"/>
                      </a:cubicBezTo>
                      <a:close/>
                      <a:moveTo>
                        <a:pt x="259903" y="433472"/>
                      </a:moveTo>
                      <a:cubicBezTo>
                        <a:pt x="210161" y="488312"/>
                        <a:pt x="220902" y="590833"/>
                        <a:pt x="226543" y="664334"/>
                      </a:cubicBezTo>
                      <a:cubicBezTo>
                        <a:pt x="316642" y="607486"/>
                        <a:pt x="436141" y="668510"/>
                        <a:pt x="435056" y="765173"/>
                      </a:cubicBezTo>
                      <a:cubicBezTo>
                        <a:pt x="478235" y="764034"/>
                        <a:pt x="451113" y="711200"/>
                        <a:pt x="443519" y="677298"/>
                      </a:cubicBezTo>
                      <a:cubicBezTo>
                        <a:pt x="417753" y="566586"/>
                        <a:pt x="486208" y="446816"/>
                        <a:pt x="446339" y="345325"/>
                      </a:cubicBezTo>
                      <a:cubicBezTo>
                        <a:pt x="369476" y="351238"/>
                        <a:pt x="306173" y="382645"/>
                        <a:pt x="259903" y="432929"/>
                      </a:cubicBezTo>
                      <a:close/>
                      <a:moveTo>
                        <a:pt x="919562" y="513970"/>
                      </a:moveTo>
                      <a:cubicBezTo>
                        <a:pt x="941640" y="554707"/>
                        <a:pt x="948637" y="597071"/>
                        <a:pt x="980316" y="627610"/>
                      </a:cubicBezTo>
                      <a:cubicBezTo>
                        <a:pt x="994148" y="641443"/>
                        <a:pt x="1021541" y="658421"/>
                        <a:pt x="1008251" y="696554"/>
                      </a:cubicBezTo>
                      <a:cubicBezTo>
                        <a:pt x="1004942" y="705288"/>
                        <a:pt x="981726" y="724815"/>
                        <a:pt x="968490" y="729046"/>
                      </a:cubicBezTo>
                      <a:cubicBezTo>
                        <a:pt x="919617" y="743150"/>
                        <a:pt x="805488" y="731270"/>
                        <a:pt x="843892" y="670626"/>
                      </a:cubicBezTo>
                      <a:cubicBezTo>
                        <a:pt x="884630" y="671439"/>
                        <a:pt x="938873" y="696609"/>
                        <a:pt x="969087" y="667208"/>
                      </a:cubicBezTo>
                      <a:cubicBezTo>
                        <a:pt x="946467" y="629292"/>
                        <a:pt x="905242" y="556388"/>
                        <a:pt x="920485" y="513210"/>
                      </a:cubicBezTo>
                      <a:close/>
                      <a:moveTo>
                        <a:pt x="1367617" y="513210"/>
                      </a:moveTo>
                      <a:lnTo>
                        <a:pt x="1372770" y="513210"/>
                      </a:lnTo>
                      <a:cubicBezTo>
                        <a:pt x="1396474" y="561541"/>
                        <a:pt x="1415948" y="612639"/>
                        <a:pt x="1445294" y="655329"/>
                      </a:cubicBezTo>
                      <a:cubicBezTo>
                        <a:pt x="1425820" y="700840"/>
                        <a:pt x="1296720" y="741468"/>
                        <a:pt x="1298998" y="659506"/>
                      </a:cubicBezTo>
                      <a:cubicBezTo>
                        <a:pt x="1327259" y="647084"/>
                        <a:pt x="1374994" y="656956"/>
                        <a:pt x="1399892" y="641443"/>
                      </a:cubicBezTo>
                      <a:cubicBezTo>
                        <a:pt x="1386005" y="601085"/>
                        <a:pt x="1365122" y="568539"/>
                        <a:pt x="1368485" y="513210"/>
                      </a:cubicBezTo>
                      <a:close/>
                      <a:moveTo>
                        <a:pt x="866675" y="396260"/>
                      </a:moveTo>
                      <a:cubicBezTo>
                        <a:pt x="763883" y="372447"/>
                        <a:pt x="712460" y="439167"/>
                        <a:pt x="681649" y="508654"/>
                      </a:cubicBezTo>
                      <a:cubicBezTo>
                        <a:pt x="653659" y="501927"/>
                        <a:pt x="664671" y="464011"/>
                        <a:pt x="671722" y="444809"/>
                      </a:cubicBezTo>
                      <a:cubicBezTo>
                        <a:pt x="690111" y="393982"/>
                        <a:pt x="764371" y="326774"/>
                        <a:pt x="824853" y="335833"/>
                      </a:cubicBezTo>
                      <a:cubicBezTo>
                        <a:pt x="850890" y="340010"/>
                        <a:pt x="886474" y="363768"/>
                        <a:pt x="866675" y="396315"/>
                      </a:cubicBezTo>
                      <a:close/>
                      <a:moveTo>
                        <a:pt x="616448" y="115386"/>
                      </a:moveTo>
                      <a:cubicBezTo>
                        <a:pt x="503404" y="147010"/>
                        <a:pt x="358735" y="228918"/>
                        <a:pt x="312411" y="330354"/>
                      </a:cubicBezTo>
                      <a:cubicBezTo>
                        <a:pt x="348375" y="325309"/>
                        <a:pt x="373164" y="307192"/>
                        <a:pt x="408748" y="304968"/>
                      </a:cubicBezTo>
                      <a:cubicBezTo>
                        <a:pt x="422363" y="303829"/>
                        <a:pt x="439559" y="310338"/>
                        <a:pt x="455127" y="306053"/>
                      </a:cubicBezTo>
                      <a:cubicBezTo>
                        <a:pt x="485937" y="298459"/>
                        <a:pt x="511595" y="228972"/>
                        <a:pt x="534811" y="204074"/>
                      </a:cubicBezTo>
                      <a:cubicBezTo>
                        <a:pt x="557376" y="179285"/>
                        <a:pt x="584227" y="168219"/>
                        <a:pt x="602887" y="145654"/>
                      </a:cubicBezTo>
                      <a:cubicBezTo>
                        <a:pt x="614766" y="139145"/>
                        <a:pt x="632233" y="140284"/>
                        <a:pt x="633426" y="121624"/>
                      </a:cubicBezTo>
                      <a:cubicBezTo>
                        <a:pt x="628056" y="116199"/>
                        <a:pt x="622415" y="112023"/>
                        <a:pt x="616502" y="113975"/>
                      </a:cubicBezTo>
                      <a:close/>
                    </a:path>
                  </a:pathLst>
                </a:custGeom>
                <a:solidFill>
                  <a:srgbClr val="03248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60"/>
                    <a:buFont typeface="Arial"/>
                    <a:buNone/>
                  </a:pPr>
                  <a:r>
                    <a:t/>
                  </a:r>
                  <a:endParaRPr b="0" i="0" sz="2160" u="none" cap="none" strike="noStrike">
                    <a:solidFill>
                      <a:schemeClr val="dk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sp>
            <p:nvSpPr>
              <p:cNvPr id="1847" name="Google Shape;1847;p54"/>
              <p:cNvSpPr txBox="1"/>
              <p:nvPr/>
            </p:nvSpPr>
            <p:spPr>
              <a:xfrm>
                <a:off x="3767219" y="6016011"/>
                <a:ext cx="1276965" cy="194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1848" name="Google Shape;1848;p54"/>
          <p:cNvGrpSpPr/>
          <p:nvPr/>
        </p:nvGrpSpPr>
        <p:grpSpPr>
          <a:xfrm>
            <a:off x="9235440" y="2788920"/>
            <a:ext cx="1513171" cy="3155201"/>
            <a:chOff x="9353656" y="1841655"/>
            <a:chExt cx="1513171" cy="3155201"/>
          </a:xfrm>
        </p:grpSpPr>
        <p:sp>
          <p:nvSpPr>
            <p:cNvPr id="1849" name="Google Shape;1849;p54"/>
            <p:cNvSpPr/>
            <p:nvPr/>
          </p:nvSpPr>
          <p:spPr>
            <a:xfrm>
              <a:off x="9471058" y="1841655"/>
              <a:ext cx="1360156" cy="3155201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50" name="Google Shape;1850;p54"/>
            <p:cNvSpPr txBox="1"/>
            <p:nvPr/>
          </p:nvSpPr>
          <p:spPr>
            <a:xfrm>
              <a:off x="9458754" y="1841656"/>
              <a:ext cx="1116231" cy="319989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Stage網段</a:t>
              </a:r>
              <a:endParaRPr b="1" i="0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51" name="Google Shape;1851;p54"/>
            <p:cNvSpPr txBox="1"/>
            <p:nvPr/>
          </p:nvSpPr>
          <p:spPr>
            <a:xfrm>
              <a:off x="9353656" y="4207334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2" name="Google Shape;1852;p54"/>
            <p:cNvGrpSpPr/>
            <p:nvPr/>
          </p:nvGrpSpPr>
          <p:grpSpPr>
            <a:xfrm>
              <a:off x="9788076" y="3579016"/>
              <a:ext cx="616628" cy="616628"/>
              <a:chOff x="1727119" y="3761282"/>
              <a:chExt cx="616628" cy="616628"/>
            </a:xfrm>
          </p:grpSpPr>
          <p:sp>
            <p:nvSpPr>
              <p:cNvPr id="1853" name="Google Shape;1853;p54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1855" name="Google Shape;1855;p54"/>
            <p:cNvGrpSpPr/>
            <p:nvPr/>
          </p:nvGrpSpPr>
          <p:grpSpPr>
            <a:xfrm>
              <a:off x="9797782" y="2249027"/>
              <a:ext cx="616628" cy="616628"/>
              <a:chOff x="1727119" y="3761282"/>
              <a:chExt cx="616628" cy="616628"/>
            </a:xfrm>
          </p:grpSpPr>
          <p:sp>
            <p:nvSpPr>
              <p:cNvPr id="1856" name="Google Shape;1856;p54"/>
              <p:cNvSpPr/>
              <p:nvPr/>
            </p:nvSpPr>
            <p:spPr>
              <a:xfrm>
                <a:off x="1727119" y="376128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857" name="Google Shape;1857;p54"/>
              <p:cNvSpPr/>
              <p:nvPr/>
            </p:nvSpPr>
            <p:spPr>
              <a:xfrm>
                <a:off x="1823373" y="3865342"/>
                <a:ext cx="417561" cy="417563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858" name="Google Shape;1858;p54"/>
            <p:cNvSpPr txBox="1"/>
            <p:nvPr/>
          </p:nvSpPr>
          <p:spPr>
            <a:xfrm>
              <a:off x="9376965" y="2893795"/>
              <a:ext cx="1489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4"/>
            <p:cNvSpPr txBox="1"/>
            <p:nvPr/>
          </p:nvSpPr>
          <p:spPr>
            <a:xfrm>
              <a:off x="9554248" y="4685130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60" name="Google Shape;1860;p54"/>
            <p:cNvSpPr txBox="1"/>
            <p:nvPr/>
          </p:nvSpPr>
          <p:spPr>
            <a:xfrm>
              <a:off x="9554248" y="3377792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861" name="Google Shape;1861;p54"/>
          <p:cNvCxnSpPr>
            <a:endCxn id="1845" idx="2"/>
          </p:cNvCxnSpPr>
          <p:nvPr/>
        </p:nvCxnSpPr>
        <p:spPr>
          <a:xfrm flipH="1" rot="10800000">
            <a:off x="10324522" y="3474314"/>
            <a:ext cx="1812900" cy="483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862" name="Google Shape;1862;p54"/>
          <p:cNvCxnSpPr>
            <a:stCxn id="1853" idx="6"/>
            <a:endCxn id="1840" idx="2"/>
          </p:cNvCxnSpPr>
          <p:nvPr/>
        </p:nvCxnSpPr>
        <p:spPr>
          <a:xfrm>
            <a:off x="10286488" y="4834595"/>
            <a:ext cx="1851000" cy="4533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5"/>
          <p:cNvSpPr txBox="1"/>
          <p:nvPr>
            <p:ph type="title"/>
          </p:nvPr>
        </p:nvSpPr>
        <p:spPr>
          <a:xfrm>
            <a:off x="4723529" y="3611880"/>
            <a:ext cx="9101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安全性掃描工具</a:t>
            </a:r>
            <a:endParaRPr/>
          </a:p>
        </p:txBody>
      </p:sp>
      <p:sp>
        <p:nvSpPr>
          <p:cNvPr id="1868" name="Google Shape;1868;p55"/>
          <p:cNvSpPr/>
          <p:nvPr/>
        </p:nvSpPr>
        <p:spPr>
          <a:xfrm>
            <a:off x="1068233" y="2450225"/>
            <a:ext cx="3029100" cy="325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安全性掃描工具</a:t>
            </a:r>
            <a:endParaRPr/>
          </a:p>
        </p:txBody>
      </p:sp>
      <p:sp>
        <p:nvSpPr>
          <p:cNvPr id="1875" name="Google Shape;1875;p5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876" name="Google Shape;1876;p56"/>
          <p:cNvSpPr txBox="1"/>
          <p:nvPr/>
        </p:nvSpPr>
        <p:spPr>
          <a:xfrm>
            <a:off x="708660" y="1868778"/>
            <a:ext cx="126645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程式碼(Code)、Open</a:t>
            </a: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ource Library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採用 Checkmarx</a:t>
            </a:r>
            <a:endParaRPr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第三方套件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Dependency-Check 不使用，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研發處有起案採購 Nexus 企業版(第三方套件掃描)</a:t>
            </a:r>
            <a:endParaRPr b="1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映像檔(Image)、Yaml 檔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Trivy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7"/>
          <p:cNvSpPr txBox="1"/>
          <p:nvPr>
            <p:ph type="title"/>
          </p:nvPr>
        </p:nvSpPr>
        <p:spPr>
          <a:xfrm>
            <a:off x="457200" y="685800"/>
            <a:ext cx="123444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Harbor 透過 Trivy 進行安全掃描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82" name="Google Shape;1882;p5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883" name="Google Shape;1883;p57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4" name="Google Shape;1884;p57"/>
          <p:cNvSpPr txBox="1"/>
          <p:nvPr/>
        </p:nvSpPr>
        <p:spPr>
          <a:xfrm>
            <a:off x="286147" y="2000925"/>
            <a:ext cx="3932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設定部署安全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7" lvl="1" marL="891538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阻止有弱點的映像檔執行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設定自動弱點掃描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5" name="Google Shape;18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5000" y="1736725"/>
            <a:ext cx="9614250" cy="582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58"/>
          <p:cNvSpPr txBox="1"/>
          <p:nvPr>
            <p:ph type="title"/>
          </p:nvPr>
        </p:nvSpPr>
        <p:spPr>
          <a:xfrm>
            <a:off x="457200" y="685800"/>
            <a:ext cx="1234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Harbor 透過 Trivy 進行安全掃描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91" name="Google Shape;1891;p5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892" name="Google Shape;1892;p58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3" name="Google Shape;1893;p58"/>
          <p:cNvSpPr txBox="1"/>
          <p:nvPr/>
        </p:nvSpPr>
        <p:spPr>
          <a:xfrm>
            <a:off x="457194" y="1874718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 pull 時，會禁止拉取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8" y="2601680"/>
            <a:ext cx="13225781" cy="11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5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Trivy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900" name="Google Shape;1900;p5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01" name="Google Shape;1901;p59"/>
          <p:cNvSpPr txBox="1"/>
          <p:nvPr/>
        </p:nvSpPr>
        <p:spPr>
          <a:xfrm>
            <a:off x="960120" y="1691640"/>
            <a:ext cx="12664500" cy="5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7" lvl="1" marL="891538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7" lvl="1" marL="891538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2" name="Google Shape;1902;p59"/>
          <p:cNvSpPr/>
          <p:nvPr/>
        </p:nvSpPr>
        <p:spPr>
          <a:xfrm>
            <a:off x="548650" y="2560325"/>
            <a:ext cx="13830300" cy="521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'mkdir -p reports'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"trivy image --skip-db-update \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--skip-db-update: 跳過更新 Trivy 的資料庫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--skip-java-db-update \             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--skip-java-db-update: 跳過更新 Java 的資料庫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--offline-scan \                             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--offline-scan: 離線掃描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--skip-check-update \                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--skip-check-update: 跳過檢查更新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--format template \                     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--format template: 輸出格式為 template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--template '@/usr/local/share/trivy/templates/html.tpl' \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--template '@/usr/local/share/trivy/templates/html.tpl': 使用 HTML 的格式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-o reports/trivy-image-report.html \                  </a:t>
            </a:r>
            <a:r>
              <a:rPr lang="en-US" sz="16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-o reports/trivy-image-report.html: 輸出檔案為 reports/trivy-image-report.html</a:t>
            </a:r>
            <a:endParaRPr sz="16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${CONTAINER_REGISTRY}/${CONTAINER_PROJECT}/${CONTAINER_NAME}:${APP_VERSION}"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上傳報告到 Jenkins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publishHTML([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allowMissing: true,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alwaysLinkToLastBuild: false,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keepAll: true,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reportDir: 'reports',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reportFiles: 'trivy-image-report.html',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reportName: 'Trivy Image Report',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reportTitles: 'Trivy Image Report',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useWrapperFileDirectly: true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])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Trivy </a:t>
            </a:r>
            <a:r>
              <a:rPr b="1" lang="en-US">
                <a:solidFill>
                  <a:schemeClr val="lt2"/>
                </a:solidFill>
              </a:rPr>
              <a:t>報告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908" name="Google Shape;1908;p6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09" name="Google Shape;1909;p60"/>
          <p:cNvSpPr txBox="1"/>
          <p:nvPr/>
        </p:nvSpPr>
        <p:spPr>
          <a:xfrm>
            <a:off x="960125" y="1691641"/>
            <a:ext cx="1266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7" lvl="1" marL="891538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Jenkins 上可檢查報告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7" lvl="1" marL="891538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10" name="Google Shape;19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625" y="2573324"/>
            <a:ext cx="7215125" cy="402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60"/>
          <p:cNvSpPr txBox="1"/>
          <p:nvPr/>
        </p:nvSpPr>
        <p:spPr>
          <a:xfrm>
            <a:off x="6474900" y="6715175"/>
            <a:ext cx="16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(Jenkins </a:t>
            </a:r>
            <a:r>
              <a:rPr lang="en-US">
                <a:solidFill>
                  <a:schemeClr val="dk1"/>
                </a:solidFill>
              </a:rPr>
              <a:t>報告查看</a:t>
            </a:r>
            <a:r>
              <a:rPr lang="en-US">
                <a:solidFill>
                  <a:schemeClr val="dk1"/>
                </a:solidFill>
              </a:rPr>
              <a:t>)</a:t>
            </a:r>
            <a:endParaRPr/>
          </a:p>
        </p:txBody>
      </p:sp>
      <p:cxnSp>
        <p:nvCxnSpPr>
          <p:cNvPr id="1912" name="Google Shape;1912;p60"/>
          <p:cNvCxnSpPr/>
          <p:nvPr/>
        </p:nvCxnSpPr>
        <p:spPr>
          <a:xfrm flipH="1" rot="10800000">
            <a:off x="3027625" y="5104525"/>
            <a:ext cx="766500" cy="70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6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Trivy 報告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918" name="Google Shape;1918;p6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19" name="Google Shape;1919;p61"/>
          <p:cNvSpPr txBox="1"/>
          <p:nvPr/>
        </p:nvSpPr>
        <p:spPr>
          <a:xfrm>
            <a:off x="960125" y="1691641"/>
            <a:ext cx="12664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7" lvl="1" marL="891538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報告內容會顯示掃描的 Image 漏洞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20" name="Google Shape;192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950" y="2125500"/>
            <a:ext cx="6848525" cy="48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61"/>
          <p:cNvSpPr txBox="1"/>
          <p:nvPr/>
        </p:nvSpPr>
        <p:spPr>
          <a:xfrm>
            <a:off x="6788250" y="7012800"/>
            <a:ext cx="10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報告內容</a:t>
            </a:r>
            <a:r>
              <a:rPr lang="en-US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新版流程規劃(CICD) – DEV to STAGE</a:t>
            </a:r>
            <a:endParaRPr/>
          </a:p>
        </p:txBody>
      </p:sp>
      <p:sp>
        <p:nvSpPr>
          <p:cNvPr id="372" name="Google Shape;372;p1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 flipH="1">
            <a:off x="479495" y="3473791"/>
            <a:ext cx="1068000" cy="22125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gradFill>
            <a:gsLst>
              <a:gs pos="0">
                <a:srgbClr val="005D5A"/>
              </a:gs>
              <a:gs pos="64000">
                <a:srgbClr val="036F89"/>
              </a:gs>
              <a:gs pos="100000">
                <a:schemeClr val="accen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17"/>
          <p:cNvSpPr/>
          <p:nvPr/>
        </p:nvSpPr>
        <p:spPr>
          <a:xfrm rot="-5400000">
            <a:off x="6973604" y="-3559431"/>
            <a:ext cx="567000" cy="12344400"/>
          </a:xfrm>
          <a:prstGeom prst="downArrow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17"/>
          <p:cNvGrpSpPr/>
          <p:nvPr/>
        </p:nvGrpSpPr>
        <p:grpSpPr>
          <a:xfrm>
            <a:off x="280814" y="2021263"/>
            <a:ext cx="1960832" cy="819992"/>
            <a:chOff x="396928" y="1781997"/>
            <a:chExt cx="1960832" cy="819992"/>
          </a:xfrm>
        </p:grpSpPr>
        <p:sp>
          <p:nvSpPr>
            <p:cNvPr id="376" name="Google Shape;376;p17"/>
            <p:cNvSpPr/>
            <p:nvPr/>
          </p:nvSpPr>
          <p:spPr>
            <a:xfrm>
              <a:off x="594360" y="211658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Gitlab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descr="Gitlab - Free brands and logotypes icons" id="377" name="Google Shape;37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28" y="1781997"/>
              <a:ext cx="669184" cy="66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17"/>
          <p:cNvGrpSpPr/>
          <p:nvPr/>
        </p:nvGrpSpPr>
        <p:grpSpPr>
          <a:xfrm>
            <a:off x="3800205" y="1756870"/>
            <a:ext cx="834000" cy="1086454"/>
            <a:chOff x="4121620" y="1402533"/>
            <a:chExt cx="834000" cy="1086454"/>
          </a:xfrm>
        </p:grpSpPr>
        <p:sp>
          <p:nvSpPr>
            <p:cNvPr id="379" name="Google Shape;379;p17"/>
            <p:cNvSpPr/>
            <p:nvPr/>
          </p:nvSpPr>
          <p:spPr>
            <a:xfrm>
              <a:off x="4315835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因果 以實心填滿" id="380" name="Google Shape;38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4568" y="2062568"/>
              <a:ext cx="385960" cy="385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17"/>
            <p:cNvSpPr txBox="1"/>
            <p:nvPr/>
          </p:nvSpPr>
          <p:spPr>
            <a:xfrm>
              <a:off x="4121620" y="1402533"/>
              <a:ext cx="834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Branch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17"/>
          <p:cNvGrpSpPr/>
          <p:nvPr/>
        </p:nvGrpSpPr>
        <p:grpSpPr>
          <a:xfrm>
            <a:off x="5176250" y="1957950"/>
            <a:ext cx="972300" cy="885374"/>
            <a:chOff x="5902673" y="1603613"/>
            <a:chExt cx="972300" cy="885374"/>
          </a:xfrm>
        </p:grpSpPr>
        <p:sp>
          <p:nvSpPr>
            <p:cNvPr id="383" name="Google Shape;383;p17"/>
            <p:cNvSpPr/>
            <p:nvPr/>
          </p:nvSpPr>
          <p:spPr>
            <a:xfrm>
              <a:off x="6117426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已連線 以實心填滿" id="384" name="Google Shape;38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46140" y="2018992"/>
              <a:ext cx="437488" cy="437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17"/>
            <p:cNvSpPr txBox="1"/>
            <p:nvPr/>
          </p:nvSpPr>
          <p:spPr>
            <a:xfrm>
              <a:off x="5902673" y="1603613"/>
              <a:ext cx="9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17"/>
          <p:cNvGrpSpPr/>
          <p:nvPr/>
        </p:nvGrpSpPr>
        <p:grpSpPr>
          <a:xfrm>
            <a:off x="6421846" y="1738504"/>
            <a:ext cx="1508700" cy="1104820"/>
            <a:chOff x="7226822" y="1384167"/>
            <a:chExt cx="1508700" cy="1104820"/>
          </a:xfrm>
        </p:grpSpPr>
        <p:sp>
          <p:nvSpPr>
            <p:cNvPr id="387" name="Google Shape;387;p17"/>
            <p:cNvSpPr/>
            <p:nvPr/>
          </p:nvSpPr>
          <p:spPr>
            <a:xfrm>
              <a:off x="7739482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" name="Google Shape;38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18069" y="2076784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17"/>
            <p:cNvSpPr txBox="1"/>
            <p:nvPr/>
          </p:nvSpPr>
          <p:spPr>
            <a:xfrm>
              <a:off x="7226822" y="1384167"/>
              <a:ext cx="1508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(Dev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7"/>
          <p:cNvSpPr/>
          <p:nvPr/>
        </p:nvSpPr>
        <p:spPr>
          <a:xfrm flipH="1" rot="5400000">
            <a:off x="7157370" y="-2335119"/>
            <a:ext cx="595500" cy="119094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4F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2667516" y="2348396"/>
            <a:ext cx="483300" cy="483300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002FA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醫生" id="392" name="Google Shape;39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5065" y="2361701"/>
            <a:ext cx="413069" cy="4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/>
          <p:cNvSpPr txBox="1"/>
          <p:nvPr/>
        </p:nvSpPr>
        <p:spPr>
          <a:xfrm>
            <a:off x="2176659" y="2019015"/>
            <a:ext cx="14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17"/>
          <p:cNvGrpSpPr/>
          <p:nvPr/>
        </p:nvGrpSpPr>
        <p:grpSpPr>
          <a:xfrm>
            <a:off x="8144545" y="2020779"/>
            <a:ext cx="1465200" cy="794831"/>
            <a:chOff x="8852500" y="1666442"/>
            <a:chExt cx="1465200" cy="794831"/>
          </a:xfrm>
        </p:grpSpPr>
        <p:sp>
          <p:nvSpPr>
            <p:cNvPr id="395" name="Google Shape;395;p17"/>
            <p:cNvSpPr/>
            <p:nvPr/>
          </p:nvSpPr>
          <p:spPr>
            <a:xfrm>
              <a:off x="9403738" y="197797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7"/>
            <p:cNvSpPr txBox="1"/>
            <p:nvPr/>
          </p:nvSpPr>
          <p:spPr>
            <a:xfrm>
              <a:off x="8852500" y="1666442"/>
              <a:ext cx="146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開發人員主管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醫生" id="397" name="Google Shape;39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1287" y="1991278"/>
              <a:ext cx="413069" cy="413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7"/>
          <p:cNvGrpSpPr/>
          <p:nvPr/>
        </p:nvGrpSpPr>
        <p:grpSpPr>
          <a:xfrm>
            <a:off x="9843382" y="1966957"/>
            <a:ext cx="1401300" cy="846073"/>
            <a:chOff x="10575652" y="1612620"/>
            <a:chExt cx="1401300" cy="846073"/>
          </a:xfrm>
        </p:grpSpPr>
        <p:sp>
          <p:nvSpPr>
            <p:cNvPr id="399" name="Google Shape;399;p17"/>
            <p:cNvSpPr/>
            <p:nvPr/>
          </p:nvSpPr>
          <p:spPr>
            <a:xfrm>
              <a:off x="11042072" y="197539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>
              <a:off x="10575652" y="1612620"/>
              <a:ext cx="1401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Code Review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眼睛 以實心填滿" id="401" name="Google Shape;40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93919" y="2028018"/>
              <a:ext cx="407167" cy="4071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17"/>
          <p:cNvGrpSpPr/>
          <p:nvPr/>
        </p:nvGrpSpPr>
        <p:grpSpPr>
          <a:xfrm>
            <a:off x="11252192" y="1740984"/>
            <a:ext cx="1371000" cy="1068737"/>
            <a:chOff x="12152958" y="1386647"/>
            <a:chExt cx="1371000" cy="1068737"/>
          </a:xfrm>
        </p:grpSpPr>
        <p:sp>
          <p:nvSpPr>
            <p:cNvPr id="403" name="Google Shape;403;p17"/>
            <p:cNvSpPr/>
            <p:nvPr/>
          </p:nvSpPr>
          <p:spPr>
            <a:xfrm>
              <a:off x="12658374" y="197208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7"/>
            <p:cNvSpPr txBox="1"/>
            <p:nvPr/>
          </p:nvSpPr>
          <p:spPr>
            <a:xfrm>
              <a:off x="12152958" y="1386647"/>
              <a:ext cx="1371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(Dev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5" name="Google Shape;405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4059" y="2043447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17"/>
          <p:cNvGrpSpPr/>
          <p:nvPr/>
        </p:nvGrpSpPr>
        <p:grpSpPr>
          <a:xfrm>
            <a:off x="11475720" y="3366606"/>
            <a:ext cx="483300" cy="483300"/>
            <a:chOff x="2706618" y="5762790"/>
            <a:chExt cx="483300" cy="483300"/>
          </a:xfrm>
        </p:grpSpPr>
        <p:sp>
          <p:nvSpPr>
            <p:cNvPr id="407" name="Google Shape;407;p17"/>
            <p:cNvSpPr/>
            <p:nvPr/>
          </p:nvSpPr>
          <p:spPr>
            <a:xfrm>
              <a:off x="2706618" y="576279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碼錶" id="408" name="Google Shape;408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95128" y="5854941"/>
              <a:ext cx="312639" cy="3126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" name="Google Shape;409;p17"/>
          <p:cNvGrpSpPr/>
          <p:nvPr/>
        </p:nvGrpSpPr>
        <p:grpSpPr>
          <a:xfrm>
            <a:off x="8453514" y="3015300"/>
            <a:ext cx="1147800" cy="1571821"/>
            <a:chOff x="3671713" y="5373725"/>
            <a:chExt cx="1147800" cy="1571821"/>
          </a:xfrm>
        </p:grpSpPr>
        <p:sp>
          <p:nvSpPr>
            <p:cNvPr id="410" name="Google Shape;410;p17"/>
            <p:cNvSpPr/>
            <p:nvPr/>
          </p:nvSpPr>
          <p:spPr>
            <a:xfrm>
              <a:off x="4056896" y="5769546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篩選" id="411" name="Google Shape;411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40857" y="5853507"/>
              <a:ext cx="315504" cy="315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17"/>
            <p:cNvSpPr txBox="1"/>
            <p:nvPr/>
          </p:nvSpPr>
          <p:spPr>
            <a:xfrm>
              <a:off x="3943036" y="5373725"/>
              <a:ext cx="68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13" name="Google Shape;413;p17"/>
            <p:cNvCxnSpPr>
              <a:stCxn id="410" idx="4"/>
            </p:cNvCxnSpPr>
            <p:nvPr/>
          </p:nvCxnSpPr>
          <p:spPr>
            <a:xfrm>
              <a:off x="4298546" y="6252846"/>
              <a:ext cx="0" cy="692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14" name="Google Shape;414;p17"/>
            <p:cNvSpPr/>
            <p:nvPr/>
          </p:nvSpPr>
          <p:spPr>
            <a:xfrm>
              <a:off x="3671713" y="6411928"/>
              <a:ext cx="1147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Tests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17"/>
          <p:cNvGrpSpPr/>
          <p:nvPr/>
        </p:nvGrpSpPr>
        <p:grpSpPr>
          <a:xfrm>
            <a:off x="7118211" y="3066063"/>
            <a:ext cx="1202700" cy="1554979"/>
            <a:chOff x="5271913" y="5405470"/>
            <a:chExt cx="1202700" cy="1554979"/>
          </a:xfrm>
        </p:grpSpPr>
        <p:sp>
          <p:nvSpPr>
            <p:cNvPr id="416" name="Google Shape;416;p17"/>
            <p:cNvSpPr/>
            <p:nvPr/>
          </p:nvSpPr>
          <p:spPr>
            <a:xfrm>
              <a:off x="5637324" y="5761565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5775331" y="5898427"/>
              <a:ext cx="207538" cy="209701"/>
            </a:xfrm>
            <a:custGeom>
              <a:rect b="b" l="l" r="r" t="t"/>
              <a:pathLst>
                <a:path extrusionOk="0" h="146" w="145">
                  <a:moveTo>
                    <a:pt x="145" y="63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45" y="84"/>
                    <a:pt x="144" y="85"/>
                    <a:pt x="144" y="86"/>
                  </a:cubicBezTo>
                  <a:cubicBezTo>
                    <a:pt x="144" y="87"/>
                    <a:pt x="143" y="87"/>
                    <a:pt x="142" y="87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3" y="93"/>
                    <a:pt x="122" y="96"/>
                    <a:pt x="121" y="98"/>
                  </a:cubicBezTo>
                  <a:cubicBezTo>
                    <a:pt x="123" y="101"/>
                    <a:pt x="127" y="106"/>
                    <a:pt x="131" y="111"/>
                  </a:cubicBezTo>
                  <a:cubicBezTo>
                    <a:pt x="132" y="112"/>
                    <a:pt x="132" y="113"/>
                    <a:pt x="132" y="114"/>
                  </a:cubicBezTo>
                  <a:cubicBezTo>
                    <a:pt x="132" y="115"/>
                    <a:pt x="132" y="115"/>
                    <a:pt x="131" y="116"/>
                  </a:cubicBezTo>
                  <a:cubicBezTo>
                    <a:pt x="129" y="118"/>
                    <a:pt x="126" y="122"/>
                    <a:pt x="122" y="126"/>
                  </a:cubicBezTo>
                  <a:cubicBezTo>
                    <a:pt x="117" y="131"/>
                    <a:pt x="114" y="133"/>
                    <a:pt x="113" y="133"/>
                  </a:cubicBezTo>
                  <a:cubicBezTo>
                    <a:pt x="112" y="133"/>
                    <a:pt x="111" y="133"/>
                    <a:pt x="110" y="132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95" y="123"/>
                    <a:pt x="92" y="124"/>
                    <a:pt x="89" y="125"/>
                  </a:cubicBezTo>
                  <a:cubicBezTo>
                    <a:pt x="88" y="134"/>
                    <a:pt x="87" y="140"/>
                    <a:pt x="86" y="143"/>
                  </a:cubicBezTo>
                  <a:cubicBezTo>
                    <a:pt x="86" y="145"/>
                    <a:pt x="84" y="146"/>
                    <a:pt x="83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1" y="146"/>
                    <a:pt x="60" y="145"/>
                    <a:pt x="59" y="145"/>
                  </a:cubicBezTo>
                  <a:cubicBezTo>
                    <a:pt x="59" y="144"/>
                    <a:pt x="58" y="144"/>
                    <a:pt x="58" y="143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2" y="124"/>
                    <a:pt x="50" y="123"/>
                    <a:pt x="47" y="122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3"/>
                    <a:pt x="32" y="133"/>
                    <a:pt x="31" y="133"/>
                  </a:cubicBezTo>
                  <a:cubicBezTo>
                    <a:pt x="31" y="133"/>
                    <a:pt x="30" y="132"/>
                    <a:pt x="29" y="132"/>
                  </a:cubicBezTo>
                  <a:cubicBezTo>
                    <a:pt x="21" y="125"/>
                    <a:pt x="16" y="119"/>
                    <a:pt x="13" y="116"/>
                  </a:cubicBezTo>
                  <a:cubicBezTo>
                    <a:pt x="13" y="115"/>
                    <a:pt x="13" y="115"/>
                    <a:pt x="13" y="114"/>
                  </a:cubicBezTo>
                  <a:cubicBezTo>
                    <a:pt x="13" y="113"/>
                    <a:pt x="13" y="112"/>
                    <a:pt x="14" y="112"/>
                  </a:cubicBezTo>
                  <a:cubicBezTo>
                    <a:pt x="14" y="110"/>
                    <a:pt x="16" y="108"/>
                    <a:pt x="18" y="105"/>
                  </a:cubicBezTo>
                  <a:cubicBezTo>
                    <a:pt x="21" y="102"/>
                    <a:pt x="22" y="100"/>
                    <a:pt x="23" y="99"/>
                  </a:cubicBezTo>
                  <a:cubicBezTo>
                    <a:pt x="22" y="95"/>
                    <a:pt x="20" y="92"/>
                    <a:pt x="20" y="89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1" y="87"/>
                    <a:pt x="1" y="86"/>
                    <a:pt x="0" y="85"/>
                  </a:cubicBezTo>
                  <a:cubicBezTo>
                    <a:pt x="0" y="85"/>
                    <a:pt x="0" y="84"/>
                    <a:pt x="0" y="8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1" y="53"/>
                    <a:pt x="22" y="50"/>
                    <a:pt x="23" y="48"/>
                  </a:cubicBezTo>
                  <a:cubicBezTo>
                    <a:pt x="21" y="44"/>
                    <a:pt x="17" y="40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2" y="32"/>
                    <a:pt x="13" y="31"/>
                    <a:pt x="13" y="30"/>
                  </a:cubicBezTo>
                  <a:cubicBezTo>
                    <a:pt x="15" y="28"/>
                    <a:pt x="18" y="24"/>
                    <a:pt x="22" y="20"/>
                  </a:cubicBezTo>
                  <a:cubicBezTo>
                    <a:pt x="27" y="15"/>
                    <a:pt x="30" y="13"/>
                    <a:pt x="31" y="13"/>
                  </a:cubicBezTo>
                  <a:cubicBezTo>
                    <a:pt x="32" y="13"/>
                    <a:pt x="33" y="13"/>
                    <a:pt x="34" y="1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0" y="23"/>
                    <a:pt x="53" y="22"/>
                    <a:pt x="55" y="21"/>
                  </a:cubicBezTo>
                  <a:cubicBezTo>
                    <a:pt x="57" y="12"/>
                    <a:pt x="57" y="6"/>
                    <a:pt x="58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4" y="0"/>
                    <a:pt x="84" y="1"/>
                    <a:pt x="85" y="1"/>
                  </a:cubicBezTo>
                  <a:cubicBezTo>
                    <a:pt x="86" y="2"/>
                    <a:pt x="86" y="2"/>
                    <a:pt x="86" y="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2" y="22"/>
                    <a:pt x="95" y="23"/>
                    <a:pt x="97" y="2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3"/>
                    <a:pt x="112" y="13"/>
                    <a:pt x="113" y="13"/>
                  </a:cubicBezTo>
                  <a:cubicBezTo>
                    <a:pt x="114" y="13"/>
                    <a:pt x="114" y="13"/>
                    <a:pt x="115" y="14"/>
                  </a:cubicBezTo>
                  <a:cubicBezTo>
                    <a:pt x="123" y="22"/>
                    <a:pt x="129" y="27"/>
                    <a:pt x="131" y="30"/>
                  </a:cubicBezTo>
                  <a:cubicBezTo>
                    <a:pt x="131" y="31"/>
                    <a:pt x="132" y="31"/>
                    <a:pt x="132" y="32"/>
                  </a:cubicBezTo>
                  <a:cubicBezTo>
                    <a:pt x="132" y="33"/>
                    <a:pt x="131" y="34"/>
                    <a:pt x="131" y="34"/>
                  </a:cubicBezTo>
                  <a:cubicBezTo>
                    <a:pt x="130" y="36"/>
                    <a:pt x="128" y="38"/>
                    <a:pt x="126" y="41"/>
                  </a:cubicBezTo>
                  <a:cubicBezTo>
                    <a:pt x="124" y="44"/>
                    <a:pt x="122" y="46"/>
                    <a:pt x="121" y="47"/>
                  </a:cubicBezTo>
                  <a:cubicBezTo>
                    <a:pt x="122" y="50"/>
                    <a:pt x="124" y="54"/>
                    <a:pt x="125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3" y="59"/>
                    <a:pt x="144" y="60"/>
                    <a:pt x="144" y="60"/>
                  </a:cubicBezTo>
                  <a:cubicBezTo>
                    <a:pt x="144" y="61"/>
                    <a:pt x="145" y="62"/>
                    <a:pt x="145" y="63"/>
                  </a:cubicBezTo>
                  <a:close/>
                  <a:moveTo>
                    <a:pt x="89" y="90"/>
                  </a:moveTo>
                  <a:cubicBezTo>
                    <a:pt x="94" y="85"/>
                    <a:pt x="96" y="80"/>
                    <a:pt x="96" y="73"/>
                  </a:cubicBezTo>
                  <a:cubicBezTo>
                    <a:pt x="96" y="66"/>
                    <a:pt x="94" y="61"/>
                    <a:pt x="89" y="56"/>
                  </a:cubicBezTo>
                  <a:cubicBezTo>
                    <a:pt x="85" y="51"/>
                    <a:pt x="79" y="49"/>
                    <a:pt x="72" y="49"/>
                  </a:cubicBezTo>
                  <a:cubicBezTo>
                    <a:pt x="65" y="49"/>
                    <a:pt x="60" y="51"/>
                    <a:pt x="55" y="56"/>
                  </a:cubicBezTo>
                  <a:cubicBezTo>
                    <a:pt x="50" y="61"/>
                    <a:pt x="48" y="66"/>
                    <a:pt x="48" y="73"/>
                  </a:cubicBezTo>
                  <a:cubicBezTo>
                    <a:pt x="48" y="80"/>
                    <a:pt x="50" y="85"/>
                    <a:pt x="55" y="90"/>
                  </a:cubicBezTo>
                  <a:cubicBezTo>
                    <a:pt x="60" y="95"/>
                    <a:pt x="65" y="97"/>
                    <a:pt x="72" y="97"/>
                  </a:cubicBezTo>
                  <a:cubicBezTo>
                    <a:pt x="79" y="97"/>
                    <a:pt x="85" y="95"/>
                    <a:pt x="89" y="90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7"/>
            <p:cNvSpPr txBox="1"/>
            <p:nvPr/>
          </p:nvSpPr>
          <p:spPr>
            <a:xfrm>
              <a:off x="5455452" y="5405470"/>
              <a:ext cx="83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Build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19" name="Google Shape;419;p17"/>
            <p:cNvCxnSpPr/>
            <p:nvPr/>
          </p:nvCxnSpPr>
          <p:spPr>
            <a:xfrm>
              <a:off x="5872459" y="6229048"/>
              <a:ext cx="0" cy="7314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20" name="Google Shape;420;p17"/>
            <p:cNvSpPr/>
            <p:nvPr/>
          </p:nvSpPr>
          <p:spPr>
            <a:xfrm>
              <a:off x="5271913" y="6411928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Build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17"/>
          <p:cNvGrpSpPr/>
          <p:nvPr/>
        </p:nvGrpSpPr>
        <p:grpSpPr>
          <a:xfrm>
            <a:off x="2796767" y="3028186"/>
            <a:ext cx="1363800" cy="1304264"/>
            <a:chOff x="10378589" y="5424771"/>
            <a:chExt cx="1363800" cy="1304264"/>
          </a:xfrm>
        </p:grpSpPr>
        <p:cxnSp>
          <p:nvCxnSpPr>
            <p:cNvPr id="422" name="Google Shape;422;p17"/>
            <p:cNvCxnSpPr>
              <a:endCxn id="423" idx="2"/>
            </p:cNvCxnSpPr>
            <p:nvPr/>
          </p:nvCxnSpPr>
          <p:spPr>
            <a:xfrm flipH="1">
              <a:off x="11060489" y="6258035"/>
              <a:ext cx="6600" cy="4710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24" name="Google Shape;424;p17"/>
            <p:cNvSpPr/>
            <p:nvPr/>
          </p:nvSpPr>
          <p:spPr>
            <a:xfrm>
              <a:off x="10836491" y="577136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7"/>
            <p:cNvSpPr txBox="1"/>
            <p:nvPr/>
          </p:nvSpPr>
          <p:spPr>
            <a:xfrm>
              <a:off x="10617196" y="5424771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0378589" y="6464435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Pull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426" name="Google Shape;426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918143" y="5843847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17"/>
          <p:cNvGrpSpPr/>
          <p:nvPr/>
        </p:nvGrpSpPr>
        <p:grpSpPr>
          <a:xfrm>
            <a:off x="1554480" y="3356674"/>
            <a:ext cx="1299300" cy="1314005"/>
            <a:chOff x="12112085" y="5772589"/>
            <a:chExt cx="1299300" cy="1314005"/>
          </a:xfrm>
        </p:grpSpPr>
        <p:sp>
          <p:nvSpPr>
            <p:cNvPr id="428" name="Google Shape;428;p17"/>
            <p:cNvSpPr/>
            <p:nvPr/>
          </p:nvSpPr>
          <p:spPr>
            <a:xfrm>
              <a:off x="12526381" y="5772589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429" name="Google Shape;429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622806" y="5872965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7"/>
            <p:cNvSpPr txBox="1"/>
            <p:nvPr/>
          </p:nvSpPr>
          <p:spPr>
            <a:xfrm>
              <a:off x="12112085" y="6347694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DEV/SIT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31" name="Google Shape;431;p17"/>
          <p:cNvGrpSpPr/>
          <p:nvPr/>
        </p:nvGrpSpPr>
        <p:grpSpPr>
          <a:xfrm>
            <a:off x="5607612" y="3056986"/>
            <a:ext cx="1616100" cy="1533026"/>
            <a:chOff x="5505802" y="5610219"/>
            <a:chExt cx="1616100" cy="1533026"/>
          </a:xfrm>
        </p:grpSpPr>
        <p:cxnSp>
          <p:nvCxnSpPr>
            <p:cNvPr id="432" name="Google Shape;432;p17"/>
            <p:cNvCxnSpPr>
              <a:stCxn id="433" idx="4"/>
            </p:cNvCxnSpPr>
            <p:nvPr/>
          </p:nvCxnSpPr>
          <p:spPr>
            <a:xfrm>
              <a:off x="6312109" y="6427745"/>
              <a:ext cx="0" cy="7155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33" name="Google Shape;433;p17"/>
            <p:cNvSpPr/>
            <p:nvPr/>
          </p:nvSpPr>
          <p:spPr>
            <a:xfrm>
              <a:off x="6070459" y="594444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180756" y="6035301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7"/>
            <p:cNvSpPr txBox="1"/>
            <p:nvPr/>
          </p:nvSpPr>
          <p:spPr>
            <a:xfrm>
              <a:off x="5505802" y="5610219"/>
              <a:ext cx="161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Release Image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5682991" y="6622313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Push &amp; Tag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7"/>
          <p:cNvGrpSpPr/>
          <p:nvPr/>
        </p:nvGrpSpPr>
        <p:grpSpPr>
          <a:xfrm>
            <a:off x="4305527" y="3017520"/>
            <a:ext cx="1363800" cy="1605228"/>
            <a:chOff x="5005758" y="3871882"/>
            <a:chExt cx="1363800" cy="1605228"/>
          </a:xfrm>
        </p:grpSpPr>
        <p:cxnSp>
          <p:nvCxnSpPr>
            <p:cNvPr id="438" name="Google Shape;438;p17"/>
            <p:cNvCxnSpPr>
              <a:endCxn id="439" idx="2"/>
            </p:cNvCxnSpPr>
            <p:nvPr/>
          </p:nvCxnSpPr>
          <p:spPr>
            <a:xfrm flipH="1">
              <a:off x="5687658" y="4707910"/>
              <a:ext cx="5400" cy="7692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40" name="Google Shape;440;p17"/>
            <p:cNvSpPr/>
            <p:nvPr/>
          </p:nvSpPr>
          <p:spPr>
            <a:xfrm>
              <a:off x="5457743" y="422102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568040" y="4311881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5288303" y="3871882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005758" y="4914096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5005758" y="5212510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7"/>
          <p:cNvSpPr/>
          <p:nvPr/>
        </p:nvSpPr>
        <p:spPr>
          <a:xfrm>
            <a:off x="13333133" y="2465340"/>
            <a:ext cx="1011300" cy="13749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solidFill>
            <a:srgbClr val="004F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17"/>
          <p:cNvSpPr txBox="1"/>
          <p:nvPr/>
        </p:nvSpPr>
        <p:spPr>
          <a:xfrm>
            <a:off x="12868366" y="2486834"/>
            <a:ext cx="972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產生新版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17"/>
          <p:cNvGrpSpPr/>
          <p:nvPr/>
        </p:nvGrpSpPr>
        <p:grpSpPr>
          <a:xfrm>
            <a:off x="12321273" y="3029350"/>
            <a:ext cx="1943259" cy="835799"/>
            <a:chOff x="414501" y="5394960"/>
            <a:chExt cx="1943259" cy="835799"/>
          </a:xfrm>
        </p:grpSpPr>
        <p:sp>
          <p:nvSpPr>
            <p:cNvPr id="447" name="Google Shape;447;p17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17"/>
          <p:cNvSpPr/>
          <p:nvPr/>
        </p:nvSpPr>
        <p:spPr>
          <a:xfrm flipH="1" rot="5400000">
            <a:off x="7141173" y="-389624"/>
            <a:ext cx="595500" cy="119094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17"/>
          <p:cNvGrpSpPr/>
          <p:nvPr/>
        </p:nvGrpSpPr>
        <p:grpSpPr>
          <a:xfrm>
            <a:off x="137160" y="4929981"/>
            <a:ext cx="1960832" cy="819992"/>
            <a:chOff x="396928" y="1781997"/>
            <a:chExt cx="1960832" cy="819992"/>
          </a:xfrm>
        </p:grpSpPr>
        <p:sp>
          <p:nvSpPr>
            <p:cNvPr id="451" name="Google Shape;451;p17"/>
            <p:cNvSpPr/>
            <p:nvPr/>
          </p:nvSpPr>
          <p:spPr>
            <a:xfrm>
              <a:off x="594360" y="211658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Gitlab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descr="Gitlab - Free brands and logotypes icons" id="452" name="Google Shape;45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28" y="1781997"/>
              <a:ext cx="669184" cy="66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17"/>
          <p:cNvGrpSpPr/>
          <p:nvPr/>
        </p:nvGrpSpPr>
        <p:grpSpPr>
          <a:xfrm>
            <a:off x="2030641" y="4963136"/>
            <a:ext cx="1465200" cy="877395"/>
            <a:chOff x="2221559" y="2169965"/>
            <a:chExt cx="1465200" cy="877395"/>
          </a:xfrm>
        </p:grpSpPr>
        <p:sp>
          <p:nvSpPr>
            <p:cNvPr id="454" name="Google Shape;454;p17"/>
            <p:cNvSpPr/>
            <p:nvPr/>
          </p:nvSpPr>
          <p:spPr>
            <a:xfrm>
              <a:off x="2742231" y="256406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7"/>
            <p:cNvSpPr txBox="1"/>
            <p:nvPr/>
          </p:nvSpPr>
          <p:spPr>
            <a:xfrm>
              <a:off x="2221559" y="2169965"/>
              <a:ext cx="146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開發人員主管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醫生" id="456" name="Google Shape;456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69780" y="2577365"/>
              <a:ext cx="413069" cy="413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17"/>
          <p:cNvGrpSpPr/>
          <p:nvPr/>
        </p:nvGrpSpPr>
        <p:grpSpPr>
          <a:xfrm>
            <a:off x="3478921" y="4733367"/>
            <a:ext cx="1508700" cy="1095600"/>
            <a:chOff x="3838977" y="1957804"/>
            <a:chExt cx="1508700" cy="1095600"/>
          </a:xfrm>
        </p:grpSpPr>
        <p:sp>
          <p:nvSpPr>
            <p:cNvPr id="458" name="Google Shape;458;p17"/>
            <p:cNvSpPr/>
            <p:nvPr/>
          </p:nvSpPr>
          <p:spPr>
            <a:xfrm>
              <a:off x="4351637" y="257010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9" name="Google Shape;459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30224" y="2641201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7"/>
            <p:cNvSpPr txBox="1"/>
            <p:nvPr/>
          </p:nvSpPr>
          <p:spPr>
            <a:xfrm>
              <a:off x="3838977" y="1957804"/>
              <a:ext cx="1508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7"/>
          <p:cNvGrpSpPr/>
          <p:nvPr/>
        </p:nvGrpSpPr>
        <p:grpSpPr>
          <a:xfrm>
            <a:off x="4907220" y="4724093"/>
            <a:ext cx="1451100" cy="1075546"/>
            <a:chOff x="5514382" y="1977858"/>
            <a:chExt cx="1451100" cy="1075546"/>
          </a:xfrm>
        </p:grpSpPr>
        <p:sp>
          <p:nvSpPr>
            <p:cNvPr id="462" name="Google Shape;462;p17"/>
            <p:cNvSpPr/>
            <p:nvPr/>
          </p:nvSpPr>
          <p:spPr>
            <a:xfrm>
              <a:off x="5985320" y="257010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63907" y="2641201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17"/>
            <p:cNvSpPr txBox="1"/>
            <p:nvPr/>
          </p:nvSpPr>
          <p:spPr>
            <a:xfrm>
              <a:off x="5514382" y="1977858"/>
              <a:ext cx="1451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7"/>
          <p:cNvSpPr txBox="1"/>
          <p:nvPr/>
        </p:nvSpPr>
        <p:spPr>
          <a:xfrm>
            <a:off x="6296263" y="5463369"/>
            <a:ext cx="24117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程式人員主管決定進測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13325677" y="5417737"/>
            <a:ext cx="1072500" cy="15960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7" name="Google Shape;467;p17"/>
          <p:cNvSpPr/>
          <p:nvPr/>
        </p:nvSpPr>
        <p:spPr>
          <a:xfrm flipH="1" rot="5400000">
            <a:off x="6684306" y="251235"/>
            <a:ext cx="595500" cy="13007400"/>
          </a:xfrm>
          <a:prstGeom prst="downArrow">
            <a:avLst>
              <a:gd fmla="val 50000" name="adj1"/>
              <a:gd fmla="val 72735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17"/>
          <p:cNvGrpSpPr/>
          <p:nvPr/>
        </p:nvGrpSpPr>
        <p:grpSpPr>
          <a:xfrm>
            <a:off x="11141373" y="6217925"/>
            <a:ext cx="1147800" cy="1477023"/>
            <a:chOff x="3671713" y="3966566"/>
            <a:chExt cx="1147800" cy="1477023"/>
          </a:xfrm>
        </p:grpSpPr>
        <p:sp>
          <p:nvSpPr>
            <p:cNvPr id="469" name="Google Shape;469;p17"/>
            <p:cNvSpPr/>
            <p:nvPr/>
          </p:nvSpPr>
          <p:spPr>
            <a:xfrm>
              <a:off x="4056896" y="4286189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篩選" id="470" name="Google Shape;470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40857" y="4370150"/>
              <a:ext cx="315504" cy="315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17"/>
            <p:cNvSpPr txBox="1"/>
            <p:nvPr/>
          </p:nvSpPr>
          <p:spPr>
            <a:xfrm>
              <a:off x="3991767" y="3966566"/>
              <a:ext cx="63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72" name="Google Shape;472;p17"/>
            <p:cNvCxnSpPr>
              <a:stCxn id="469" idx="4"/>
            </p:cNvCxnSpPr>
            <p:nvPr/>
          </p:nvCxnSpPr>
          <p:spPr>
            <a:xfrm>
              <a:off x="4298546" y="4769489"/>
              <a:ext cx="0" cy="6741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73" name="Google Shape;473;p17"/>
            <p:cNvSpPr/>
            <p:nvPr/>
          </p:nvSpPr>
          <p:spPr>
            <a:xfrm>
              <a:off x="3671713" y="4928571"/>
              <a:ext cx="1147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Tests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9847104" y="6205050"/>
            <a:ext cx="1202700" cy="1533111"/>
            <a:chOff x="5271913" y="3943980"/>
            <a:chExt cx="1202700" cy="1533111"/>
          </a:xfrm>
        </p:grpSpPr>
        <p:sp>
          <p:nvSpPr>
            <p:cNvPr id="475" name="Google Shape;475;p17"/>
            <p:cNvSpPr/>
            <p:nvPr/>
          </p:nvSpPr>
          <p:spPr>
            <a:xfrm>
              <a:off x="5637324" y="4278208"/>
              <a:ext cx="483300" cy="4833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775331" y="4415070"/>
              <a:ext cx="207538" cy="209701"/>
            </a:xfrm>
            <a:custGeom>
              <a:rect b="b" l="l" r="r" t="t"/>
              <a:pathLst>
                <a:path extrusionOk="0" h="146" w="145">
                  <a:moveTo>
                    <a:pt x="145" y="63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45" y="84"/>
                    <a:pt x="144" y="85"/>
                    <a:pt x="144" y="86"/>
                  </a:cubicBezTo>
                  <a:cubicBezTo>
                    <a:pt x="144" y="87"/>
                    <a:pt x="143" y="87"/>
                    <a:pt x="142" y="87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3" y="93"/>
                    <a:pt x="122" y="96"/>
                    <a:pt x="121" y="98"/>
                  </a:cubicBezTo>
                  <a:cubicBezTo>
                    <a:pt x="123" y="101"/>
                    <a:pt x="127" y="106"/>
                    <a:pt x="131" y="111"/>
                  </a:cubicBezTo>
                  <a:cubicBezTo>
                    <a:pt x="132" y="112"/>
                    <a:pt x="132" y="113"/>
                    <a:pt x="132" y="114"/>
                  </a:cubicBezTo>
                  <a:cubicBezTo>
                    <a:pt x="132" y="115"/>
                    <a:pt x="132" y="115"/>
                    <a:pt x="131" y="116"/>
                  </a:cubicBezTo>
                  <a:cubicBezTo>
                    <a:pt x="129" y="118"/>
                    <a:pt x="126" y="122"/>
                    <a:pt x="122" y="126"/>
                  </a:cubicBezTo>
                  <a:cubicBezTo>
                    <a:pt x="117" y="131"/>
                    <a:pt x="114" y="133"/>
                    <a:pt x="113" y="133"/>
                  </a:cubicBezTo>
                  <a:cubicBezTo>
                    <a:pt x="112" y="133"/>
                    <a:pt x="111" y="133"/>
                    <a:pt x="110" y="132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95" y="123"/>
                    <a:pt x="92" y="124"/>
                    <a:pt x="89" y="125"/>
                  </a:cubicBezTo>
                  <a:cubicBezTo>
                    <a:pt x="88" y="134"/>
                    <a:pt x="87" y="140"/>
                    <a:pt x="86" y="143"/>
                  </a:cubicBezTo>
                  <a:cubicBezTo>
                    <a:pt x="86" y="145"/>
                    <a:pt x="84" y="146"/>
                    <a:pt x="83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1" y="146"/>
                    <a:pt x="60" y="145"/>
                    <a:pt x="59" y="145"/>
                  </a:cubicBezTo>
                  <a:cubicBezTo>
                    <a:pt x="59" y="144"/>
                    <a:pt x="58" y="144"/>
                    <a:pt x="58" y="143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2" y="124"/>
                    <a:pt x="50" y="123"/>
                    <a:pt x="47" y="122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3"/>
                    <a:pt x="32" y="133"/>
                    <a:pt x="31" y="133"/>
                  </a:cubicBezTo>
                  <a:cubicBezTo>
                    <a:pt x="31" y="133"/>
                    <a:pt x="30" y="132"/>
                    <a:pt x="29" y="132"/>
                  </a:cubicBezTo>
                  <a:cubicBezTo>
                    <a:pt x="21" y="125"/>
                    <a:pt x="16" y="119"/>
                    <a:pt x="13" y="116"/>
                  </a:cubicBezTo>
                  <a:cubicBezTo>
                    <a:pt x="13" y="115"/>
                    <a:pt x="13" y="115"/>
                    <a:pt x="13" y="114"/>
                  </a:cubicBezTo>
                  <a:cubicBezTo>
                    <a:pt x="13" y="113"/>
                    <a:pt x="13" y="112"/>
                    <a:pt x="14" y="112"/>
                  </a:cubicBezTo>
                  <a:cubicBezTo>
                    <a:pt x="14" y="110"/>
                    <a:pt x="16" y="108"/>
                    <a:pt x="18" y="105"/>
                  </a:cubicBezTo>
                  <a:cubicBezTo>
                    <a:pt x="21" y="102"/>
                    <a:pt x="22" y="100"/>
                    <a:pt x="23" y="99"/>
                  </a:cubicBezTo>
                  <a:cubicBezTo>
                    <a:pt x="22" y="95"/>
                    <a:pt x="20" y="92"/>
                    <a:pt x="20" y="89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1" y="87"/>
                    <a:pt x="1" y="86"/>
                    <a:pt x="0" y="85"/>
                  </a:cubicBezTo>
                  <a:cubicBezTo>
                    <a:pt x="0" y="85"/>
                    <a:pt x="0" y="84"/>
                    <a:pt x="0" y="8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1" y="53"/>
                    <a:pt x="22" y="50"/>
                    <a:pt x="23" y="48"/>
                  </a:cubicBezTo>
                  <a:cubicBezTo>
                    <a:pt x="21" y="44"/>
                    <a:pt x="17" y="40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2" y="32"/>
                    <a:pt x="13" y="31"/>
                    <a:pt x="13" y="30"/>
                  </a:cubicBezTo>
                  <a:cubicBezTo>
                    <a:pt x="15" y="28"/>
                    <a:pt x="18" y="24"/>
                    <a:pt x="22" y="20"/>
                  </a:cubicBezTo>
                  <a:cubicBezTo>
                    <a:pt x="27" y="15"/>
                    <a:pt x="30" y="13"/>
                    <a:pt x="31" y="13"/>
                  </a:cubicBezTo>
                  <a:cubicBezTo>
                    <a:pt x="32" y="13"/>
                    <a:pt x="33" y="13"/>
                    <a:pt x="34" y="1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0" y="23"/>
                    <a:pt x="53" y="22"/>
                    <a:pt x="55" y="21"/>
                  </a:cubicBezTo>
                  <a:cubicBezTo>
                    <a:pt x="57" y="12"/>
                    <a:pt x="57" y="6"/>
                    <a:pt x="58" y="3"/>
                  </a:cubicBezTo>
                  <a:cubicBezTo>
                    <a:pt x="59" y="1"/>
                    <a:pt x="60" y="0"/>
                    <a:pt x="6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4" y="0"/>
                    <a:pt x="84" y="1"/>
                    <a:pt x="85" y="1"/>
                  </a:cubicBezTo>
                  <a:cubicBezTo>
                    <a:pt x="86" y="2"/>
                    <a:pt x="86" y="2"/>
                    <a:pt x="86" y="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2" y="22"/>
                    <a:pt x="95" y="23"/>
                    <a:pt x="97" y="2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3"/>
                    <a:pt x="112" y="13"/>
                    <a:pt x="113" y="13"/>
                  </a:cubicBezTo>
                  <a:cubicBezTo>
                    <a:pt x="114" y="13"/>
                    <a:pt x="114" y="13"/>
                    <a:pt x="115" y="14"/>
                  </a:cubicBezTo>
                  <a:cubicBezTo>
                    <a:pt x="123" y="22"/>
                    <a:pt x="129" y="27"/>
                    <a:pt x="131" y="30"/>
                  </a:cubicBezTo>
                  <a:cubicBezTo>
                    <a:pt x="131" y="31"/>
                    <a:pt x="132" y="31"/>
                    <a:pt x="132" y="32"/>
                  </a:cubicBezTo>
                  <a:cubicBezTo>
                    <a:pt x="132" y="33"/>
                    <a:pt x="131" y="34"/>
                    <a:pt x="131" y="34"/>
                  </a:cubicBezTo>
                  <a:cubicBezTo>
                    <a:pt x="130" y="36"/>
                    <a:pt x="128" y="38"/>
                    <a:pt x="126" y="41"/>
                  </a:cubicBezTo>
                  <a:cubicBezTo>
                    <a:pt x="124" y="44"/>
                    <a:pt x="122" y="46"/>
                    <a:pt x="121" y="47"/>
                  </a:cubicBezTo>
                  <a:cubicBezTo>
                    <a:pt x="122" y="50"/>
                    <a:pt x="124" y="54"/>
                    <a:pt x="125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3" y="59"/>
                    <a:pt x="144" y="60"/>
                    <a:pt x="144" y="60"/>
                  </a:cubicBezTo>
                  <a:cubicBezTo>
                    <a:pt x="144" y="61"/>
                    <a:pt x="145" y="62"/>
                    <a:pt x="145" y="63"/>
                  </a:cubicBezTo>
                  <a:close/>
                  <a:moveTo>
                    <a:pt x="89" y="90"/>
                  </a:moveTo>
                  <a:cubicBezTo>
                    <a:pt x="94" y="85"/>
                    <a:pt x="96" y="80"/>
                    <a:pt x="96" y="73"/>
                  </a:cubicBezTo>
                  <a:cubicBezTo>
                    <a:pt x="96" y="66"/>
                    <a:pt x="94" y="61"/>
                    <a:pt x="89" y="56"/>
                  </a:cubicBezTo>
                  <a:cubicBezTo>
                    <a:pt x="85" y="51"/>
                    <a:pt x="79" y="49"/>
                    <a:pt x="72" y="49"/>
                  </a:cubicBezTo>
                  <a:cubicBezTo>
                    <a:pt x="65" y="49"/>
                    <a:pt x="60" y="51"/>
                    <a:pt x="55" y="56"/>
                  </a:cubicBezTo>
                  <a:cubicBezTo>
                    <a:pt x="50" y="61"/>
                    <a:pt x="48" y="66"/>
                    <a:pt x="48" y="73"/>
                  </a:cubicBezTo>
                  <a:cubicBezTo>
                    <a:pt x="48" y="80"/>
                    <a:pt x="50" y="85"/>
                    <a:pt x="55" y="90"/>
                  </a:cubicBezTo>
                  <a:cubicBezTo>
                    <a:pt x="60" y="95"/>
                    <a:pt x="65" y="97"/>
                    <a:pt x="72" y="97"/>
                  </a:cubicBezTo>
                  <a:cubicBezTo>
                    <a:pt x="79" y="97"/>
                    <a:pt x="85" y="95"/>
                    <a:pt x="89" y="90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7"/>
            <p:cNvSpPr txBox="1"/>
            <p:nvPr/>
          </p:nvSpPr>
          <p:spPr>
            <a:xfrm>
              <a:off x="5521084" y="3943980"/>
              <a:ext cx="66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Build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78" name="Google Shape;478;p17"/>
            <p:cNvCxnSpPr/>
            <p:nvPr/>
          </p:nvCxnSpPr>
          <p:spPr>
            <a:xfrm>
              <a:off x="5872459" y="4745691"/>
              <a:ext cx="0" cy="7314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79" name="Google Shape;479;p17"/>
            <p:cNvSpPr/>
            <p:nvPr/>
          </p:nvSpPr>
          <p:spPr>
            <a:xfrm>
              <a:off x="5271913" y="4928571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Build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>
            <a:off x="8215293" y="6192254"/>
            <a:ext cx="1616100" cy="1684526"/>
            <a:chOff x="6694924" y="3943982"/>
            <a:chExt cx="1616100" cy="1684526"/>
          </a:xfrm>
        </p:grpSpPr>
        <p:cxnSp>
          <p:nvCxnSpPr>
            <p:cNvPr id="481" name="Google Shape;481;p17"/>
            <p:cNvCxnSpPr>
              <a:stCxn id="482" idx="4"/>
            </p:cNvCxnSpPr>
            <p:nvPr/>
          </p:nvCxnSpPr>
          <p:spPr>
            <a:xfrm>
              <a:off x="7501231" y="4761508"/>
              <a:ext cx="0" cy="8670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2" name="Google Shape;482;p17"/>
            <p:cNvSpPr/>
            <p:nvPr/>
          </p:nvSpPr>
          <p:spPr>
            <a:xfrm>
              <a:off x="7259581" y="4278208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369878" y="4369064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7"/>
            <p:cNvSpPr txBox="1"/>
            <p:nvPr/>
          </p:nvSpPr>
          <p:spPr>
            <a:xfrm>
              <a:off x="6694924" y="3943982"/>
              <a:ext cx="161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Release Image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872113" y="5239257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Push &amp; Tag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873309" y="4917873"/>
              <a:ext cx="12027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Image 簽章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6837317" y="6166837"/>
            <a:ext cx="1363800" cy="1987956"/>
            <a:chOff x="8439231" y="3938864"/>
            <a:chExt cx="1363800" cy="1987956"/>
          </a:xfrm>
        </p:grpSpPr>
        <p:cxnSp>
          <p:nvCxnSpPr>
            <p:cNvPr id="488" name="Google Shape;488;p17"/>
            <p:cNvCxnSpPr/>
            <p:nvPr/>
          </p:nvCxnSpPr>
          <p:spPr>
            <a:xfrm>
              <a:off x="9126560" y="4775120"/>
              <a:ext cx="0" cy="1151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9" name="Google Shape;489;p17"/>
            <p:cNvSpPr/>
            <p:nvPr/>
          </p:nvSpPr>
          <p:spPr>
            <a:xfrm>
              <a:off x="8891216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9001513" y="4378863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7"/>
            <p:cNvSpPr txBox="1"/>
            <p:nvPr/>
          </p:nvSpPr>
          <p:spPr>
            <a:xfrm>
              <a:off x="8721776" y="3938864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439231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8439231" y="5279492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39231" y="5578110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Other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7"/>
          <p:cNvGrpSpPr/>
          <p:nvPr/>
        </p:nvGrpSpPr>
        <p:grpSpPr>
          <a:xfrm>
            <a:off x="5405327" y="6172200"/>
            <a:ext cx="1363800" cy="1543454"/>
            <a:chOff x="10378589" y="3941414"/>
            <a:chExt cx="1363800" cy="1543454"/>
          </a:xfrm>
        </p:grpSpPr>
        <p:cxnSp>
          <p:nvCxnSpPr>
            <p:cNvPr id="496" name="Google Shape;496;p17"/>
            <p:cNvCxnSpPr/>
            <p:nvPr/>
          </p:nvCxnSpPr>
          <p:spPr>
            <a:xfrm>
              <a:off x="11067018" y="4774768"/>
              <a:ext cx="0" cy="7101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97" name="Google Shape;497;p17"/>
            <p:cNvSpPr/>
            <p:nvPr/>
          </p:nvSpPr>
          <p:spPr>
            <a:xfrm>
              <a:off x="10836491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>
              <a:off x="10617196" y="3941414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0378589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Pull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500" name="Google Shape;500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918143" y="4360490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17"/>
          <p:cNvGrpSpPr/>
          <p:nvPr/>
        </p:nvGrpSpPr>
        <p:grpSpPr>
          <a:xfrm>
            <a:off x="4374813" y="6537960"/>
            <a:ext cx="1299300" cy="1314005"/>
            <a:chOff x="11811303" y="4289232"/>
            <a:chExt cx="1299300" cy="1314005"/>
          </a:xfrm>
        </p:grpSpPr>
        <p:sp>
          <p:nvSpPr>
            <p:cNvPr id="502" name="Google Shape;502;p17"/>
            <p:cNvSpPr/>
            <p:nvPr/>
          </p:nvSpPr>
          <p:spPr>
            <a:xfrm>
              <a:off x="12225599" y="4289232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503" name="Google Shape;503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322024" y="4389608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17"/>
            <p:cNvSpPr txBox="1"/>
            <p:nvPr/>
          </p:nvSpPr>
          <p:spPr>
            <a:xfrm>
              <a:off x="11811303" y="4864337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STAGE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05" name="Google Shape;505;p17"/>
          <p:cNvSpPr/>
          <p:nvPr/>
        </p:nvSpPr>
        <p:spPr>
          <a:xfrm>
            <a:off x="2478688" y="6543038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開發人員主管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06" name="Google Shape;506;p17"/>
          <p:cNvGrpSpPr/>
          <p:nvPr/>
        </p:nvGrpSpPr>
        <p:grpSpPr>
          <a:xfrm>
            <a:off x="640080" y="6488673"/>
            <a:ext cx="2049600" cy="900651"/>
            <a:chOff x="3586604" y="6231135"/>
            <a:chExt cx="2049600" cy="900651"/>
          </a:xfrm>
        </p:grpSpPr>
        <p:sp>
          <p:nvSpPr>
            <p:cNvPr id="507" name="Google Shape;507;p17"/>
            <p:cNvSpPr/>
            <p:nvPr/>
          </p:nvSpPr>
          <p:spPr>
            <a:xfrm>
              <a:off x="4375361" y="6231135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57150">
              <a:solidFill>
                <a:srgbClr val="071C6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4524223" y="6350703"/>
              <a:ext cx="207538" cy="244290"/>
            </a:xfrm>
            <a:custGeom>
              <a:rect b="b" l="l" r="r" t="t"/>
              <a:pathLst>
                <a:path extrusionOk="0" h="170" w="145">
                  <a:moveTo>
                    <a:pt x="139" y="36"/>
                  </a:moveTo>
                  <a:cubicBezTo>
                    <a:pt x="140" y="38"/>
                    <a:pt x="142" y="40"/>
                    <a:pt x="143" y="43"/>
                  </a:cubicBezTo>
                  <a:cubicBezTo>
                    <a:pt x="144" y="46"/>
                    <a:pt x="145" y="49"/>
                    <a:pt x="145" y="52"/>
                  </a:cubicBezTo>
                  <a:cubicBezTo>
                    <a:pt x="145" y="161"/>
                    <a:pt x="145" y="161"/>
                    <a:pt x="145" y="161"/>
                  </a:cubicBezTo>
                  <a:cubicBezTo>
                    <a:pt x="145" y="163"/>
                    <a:pt x="144" y="165"/>
                    <a:pt x="142" y="167"/>
                  </a:cubicBezTo>
                  <a:cubicBezTo>
                    <a:pt x="141" y="169"/>
                    <a:pt x="138" y="170"/>
                    <a:pt x="136" y="17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6" y="170"/>
                    <a:pt x="4" y="169"/>
                    <a:pt x="2" y="167"/>
                  </a:cubicBezTo>
                  <a:cubicBezTo>
                    <a:pt x="1" y="165"/>
                    <a:pt x="0" y="163"/>
                    <a:pt x="0" y="16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0"/>
                    <a:pt x="99" y="1"/>
                    <a:pt x="102" y="2"/>
                  </a:cubicBezTo>
                  <a:cubicBezTo>
                    <a:pt x="105" y="3"/>
                    <a:pt x="107" y="5"/>
                    <a:pt x="109" y="7"/>
                  </a:cubicBezTo>
                  <a:lnTo>
                    <a:pt x="139" y="36"/>
                  </a:lnTo>
                  <a:close/>
                  <a:moveTo>
                    <a:pt x="133" y="158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1" y="61"/>
                    <a:pt x="89" y="60"/>
                    <a:pt x="87" y="58"/>
                  </a:cubicBezTo>
                  <a:cubicBezTo>
                    <a:pt x="85" y="56"/>
                    <a:pt x="84" y="54"/>
                    <a:pt x="84" y="5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58"/>
                    <a:pt x="12" y="158"/>
                    <a:pt x="12" y="158"/>
                  </a:cubicBezTo>
                  <a:lnTo>
                    <a:pt x="133" y="158"/>
                  </a:lnTo>
                  <a:close/>
                  <a:moveTo>
                    <a:pt x="36" y="76"/>
                  </a:moveTo>
                  <a:cubicBezTo>
                    <a:pt x="36" y="75"/>
                    <a:pt x="36" y="74"/>
                    <a:pt x="37" y="74"/>
                  </a:cubicBezTo>
                  <a:cubicBezTo>
                    <a:pt x="37" y="73"/>
                    <a:pt x="38" y="73"/>
                    <a:pt x="39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7" y="73"/>
                    <a:pt x="107" y="73"/>
                    <a:pt x="108" y="74"/>
                  </a:cubicBezTo>
                  <a:cubicBezTo>
                    <a:pt x="108" y="74"/>
                    <a:pt x="109" y="75"/>
                    <a:pt x="109" y="7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3"/>
                    <a:pt x="108" y="84"/>
                    <a:pt x="108" y="84"/>
                  </a:cubicBezTo>
                  <a:cubicBezTo>
                    <a:pt x="107" y="85"/>
                    <a:pt x="107" y="85"/>
                    <a:pt x="106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7" y="85"/>
                    <a:pt x="37" y="84"/>
                  </a:cubicBezTo>
                  <a:cubicBezTo>
                    <a:pt x="36" y="84"/>
                    <a:pt x="36" y="83"/>
                    <a:pt x="36" y="82"/>
                  </a:cubicBezTo>
                  <a:lnTo>
                    <a:pt x="36" y="76"/>
                  </a:lnTo>
                  <a:close/>
                  <a:moveTo>
                    <a:pt x="106" y="97"/>
                  </a:moveTo>
                  <a:cubicBezTo>
                    <a:pt x="107" y="97"/>
                    <a:pt x="107" y="97"/>
                    <a:pt x="108" y="98"/>
                  </a:cubicBezTo>
                  <a:cubicBezTo>
                    <a:pt x="108" y="98"/>
                    <a:pt x="109" y="99"/>
                    <a:pt x="109" y="100"/>
                  </a:cubicBezTo>
                  <a:cubicBezTo>
                    <a:pt x="109" y="106"/>
                    <a:pt x="109" y="106"/>
                    <a:pt x="109" y="106"/>
                  </a:cubicBezTo>
                  <a:cubicBezTo>
                    <a:pt x="109" y="107"/>
                    <a:pt x="108" y="108"/>
                    <a:pt x="108" y="108"/>
                  </a:cubicBezTo>
                  <a:cubicBezTo>
                    <a:pt x="107" y="109"/>
                    <a:pt x="107" y="109"/>
                    <a:pt x="106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8" y="109"/>
                    <a:pt x="37" y="109"/>
                    <a:pt x="37" y="108"/>
                  </a:cubicBezTo>
                  <a:cubicBezTo>
                    <a:pt x="36" y="108"/>
                    <a:pt x="36" y="107"/>
                    <a:pt x="36" y="106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99"/>
                    <a:pt x="36" y="98"/>
                    <a:pt x="37" y="98"/>
                  </a:cubicBezTo>
                  <a:cubicBezTo>
                    <a:pt x="37" y="97"/>
                    <a:pt x="38" y="97"/>
                    <a:pt x="39" y="97"/>
                  </a:cubicBezTo>
                  <a:lnTo>
                    <a:pt x="106" y="97"/>
                  </a:lnTo>
                  <a:close/>
                  <a:moveTo>
                    <a:pt x="106" y="121"/>
                  </a:moveTo>
                  <a:cubicBezTo>
                    <a:pt x="107" y="121"/>
                    <a:pt x="107" y="122"/>
                    <a:pt x="108" y="122"/>
                  </a:cubicBezTo>
                  <a:cubicBezTo>
                    <a:pt x="108" y="123"/>
                    <a:pt x="109" y="123"/>
                    <a:pt x="109" y="124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09" y="131"/>
                    <a:pt x="108" y="132"/>
                    <a:pt x="108" y="132"/>
                  </a:cubicBezTo>
                  <a:cubicBezTo>
                    <a:pt x="107" y="133"/>
                    <a:pt x="107" y="133"/>
                    <a:pt x="106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8" y="133"/>
                    <a:pt x="37" y="133"/>
                    <a:pt x="37" y="132"/>
                  </a:cubicBezTo>
                  <a:cubicBezTo>
                    <a:pt x="36" y="132"/>
                    <a:pt x="36" y="131"/>
                    <a:pt x="36" y="13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6" y="123"/>
                    <a:pt x="36" y="123"/>
                    <a:pt x="37" y="122"/>
                  </a:cubicBezTo>
                  <a:cubicBezTo>
                    <a:pt x="37" y="122"/>
                    <a:pt x="38" y="121"/>
                    <a:pt x="39" y="121"/>
                  </a:cubicBezTo>
                  <a:lnTo>
                    <a:pt x="106" y="121"/>
                  </a:lnTo>
                  <a:close/>
                  <a:moveTo>
                    <a:pt x="97" y="13"/>
                  </a:moveTo>
                  <a:cubicBezTo>
                    <a:pt x="97" y="49"/>
                    <a:pt x="97" y="49"/>
                    <a:pt x="97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47"/>
                    <a:pt x="131" y="46"/>
                    <a:pt x="130" y="4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4"/>
                    <a:pt x="98" y="14"/>
                    <a:pt x="97" y="13"/>
                  </a:cubicBez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7"/>
            <p:cNvSpPr txBox="1"/>
            <p:nvPr/>
          </p:nvSpPr>
          <p:spPr>
            <a:xfrm>
              <a:off x="3586604" y="6793086"/>
              <a:ext cx="204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提出換版申請單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17"/>
          <p:cNvGrpSpPr/>
          <p:nvPr/>
        </p:nvGrpSpPr>
        <p:grpSpPr>
          <a:xfrm>
            <a:off x="12804900" y="4434712"/>
            <a:ext cx="1463100" cy="1679206"/>
            <a:chOff x="11579251" y="1985242"/>
            <a:chExt cx="1463100" cy="1679206"/>
          </a:xfrm>
        </p:grpSpPr>
        <p:sp>
          <p:nvSpPr>
            <p:cNvPr id="511" name="Google Shape;511;p17"/>
            <p:cNvSpPr/>
            <p:nvPr/>
          </p:nvSpPr>
          <p:spPr>
            <a:xfrm>
              <a:off x="12067624" y="282383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7"/>
            <p:cNvSpPr txBox="1"/>
            <p:nvPr/>
          </p:nvSpPr>
          <p:spPr>
            <a:xfrm>
              <a:off x="11604672" y="2451613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Approve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513" name="Google Shape;513;p17"/>
            <p:cNvCxnSpPr>
              <a:stCxn id="511" idx="4"/>
              <a:endCxn id="514" idx="2"/>
            </p:cNvCxnSpPr>
            <p:nvPr/>
          </p:nvCxnSpPr>
          <p:spPr>
            <a:xfrm>
              <a:off x="12309274" y="3307130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豎起大拇指標誌" id="515" name="Google Shape;515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145898" y="2901250"/>
              <a:ext cx="336117" cy="336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7"/>
            <p:cNvSpPr/>
            <p:nvPr/>
          </p:nvSpPr>
          <p:spPr>
            <a:xfrm>
              <a:off x="11760973" y="3404648"/>
              <a:ext cx="1096800" cy="2598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Confirm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7"/>
            <p:cNvSpPr txBox="1"/>
            <p:nvPr/>
          </p:nvSpPr>
          <p:spPr>
            <a:xfrm>
              <a:off x="11579251" y="1985242"/>
              <a:ext cx="1463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確定要上版時</a:t>
              </a:r>
              <a:endParaRPr b="0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請資管手動啟用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17"/>
          <p:cNvGrpSpPr/>
          <p:nvPr/>
        </p:nvGrpSpPr>
        <p:grpSpPr>
          <a:xfrm>
            <a:off x="10012680" y="4663440"/>
            <a:ext cx="1314225" cy="1469422"/>
            <a:chOff x="9780079" y="2205261"/>
            <a:chExt cx="1314225" cy="1469422"/>
          </a:xfrm>
        </p:grpSpPr>
        <p:sp>
          <p:nvSpPr>
            <p:cNvPr id="518" name="Google Shape;518;p17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9" name="Google Shape;519;p17"/>
            <p:cNvCxnSpPr>
              <a:stCxn id="520" idx="0"/>
              <a:endCxn id="521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20" name="Google Shape;520;p17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522" name="Google Shape;522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17"/>
          <p:cNvSpPr/>
          <p:nvPr/>
        </p:nvSpPr>
        <p:spPr>
          <a:xfrm>
            <a:off x="8297456" y="5316339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24" name="Google Shape;524;p17"/>
          <p:cNvGrpSpPr/>
          <p:nvPr/>
        </p:nvGrpSpPr>
        <p:grpSpPr>
          <a:xfrm>
            <a:off x="12321273" y="6217920"/>
            <a:ext cx="1943259" cy="835799"/>
            <a:chOff x="414501" y="5394960"/>
            <a:chExt cx="1943259" cy="835799"/>
          </a:xfrm>
        </p:grpSpPr>
        <p:sp>
          <p:nvSpPr>
            <p:cNvPr id="525" name="Google Shape;525;p17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6" name="Google Shape;526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7" name="Google Shape;527;p17"/>
          <p:cNvGrpSpPr/>
          <p:nvPr/>
        </p:nvGrpSpPr>
        <p:grpSpPr>
          <a:xfrm>
            <a:off x="10096279" y="3396649"/>
            <a:ext cx="483300" cy="483300"/>
            <a:chOff x="11042072" y="1975393"/>
            <a:chExt cx="483300" cy="483300"/>
          </a:xfrm>
        </p:grpSpPr>
        <p:sp>
          <p:nvSpPr>
            <p:cNvPr id="528" name="Google Shape;528;p17"/>
            <p:cNvSpPr/>
            <p:nvPr/>
          </p:nvSpPr>
          <p:spPr>
            <a:xfrm>
              <a:off x="11042072" y="197539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眼睛 以實心填滿" id="529" name="Google Shape;529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93919" y="2028018"/>
              <a:ext cx="407167" cy="40716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0" name="Google Shape;530;p17"/>
          <p:cNvCxnSpPr/>
          <p:nvPr/>
        </p:nvCxnSpPr>
        <p:spPr>
          <a:xfrm>
            <a:off x="10346807" y="3861540"/>
            <a:ext cx="0" cy="6927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1" name="Google Shape;531;p17"/>
          <p:cNvSpPr/>
          <p:nvPr/>
        </p:nvSpPr>
        <p:spPr>
          <a:xfrm>
            <a:off x="9742739" y="4069080"/>
            <a:ext cx="1202700" cy="26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Code Scan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17"/>
          <p:cNvCxnSpPr/>
          <p:nvPr/>
        </p:nvCxnSpPr>
        <p:spPr>
          <a:xfrm>
            <a:off x="11722512" y="3833126"/>
            <a:ext cx="0" cy="6927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3" name="Google Shape;533;p17"/>
          <p:cNvSpPr/>
          <p:nvPr/>
        </p:nvSpPr>
        <p:spPr>
          <a:xfrm>
            <a:off x="11118444" y="4040666"/>
            <a:ext cx="1202700" cy="26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排程執行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" name="Google Shape;534;p17"/>
          <p:cNvGrpSpPr/>
          <p:nvPr/>
        </p:nvGrpSpPr>
        <p:grpSpPr>
          <a:xfrm>
            <a:off x="11426747" y="4860212"/>
            <a:ext cx="1412963" cy="1272729"/>
            <a:chOff x="6515484" y="5872882"/>
            <a:chExt cx="1412963" cy="1272729"/>
          </a:xfrm>
        </p:grpSpPr>
        <p:sp>
          <p:nvSpPr>
            <p:cNvPr id="535" name="Google Shape;535;p17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7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537" name="Google Shape;537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8" name="Google Shape;538;p17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39" name="Google Shape;539;p17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0" name="Google Shape;540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614613" y="2938234"/>
            <a:ext cx="1412950" cy="4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62"/>
          <p:cNvSpPr txBox="1"/>
          <p:nvPr>
            <p:ph type="title"/>
          </p:nvPr>
        </p:nvSpPr>
        <p:spPr>
          <a:xfrm>
            <a:off x="4723529" y="3611880"/>
            <a:ext cx="9101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lang="en-US"/>
              <a:t>Harbor &amp; Image 管理機制</a:t>
            </a:r>
            <a:endParaRPr/>
          </a:p>
        </p:txBody>
      </p:sp>
      <p:sp>
        <p:nvSpPr>
          <p:cNvPr id="1927" name="Google Shape;1927;p62"/>
          <p:cNvSpPr/>
          <p:nvPr/>
        </p:nvSpPr>
        <p:spPr>
          <a:xfrm>
            <a:off x="1068233" y="2450225"/>
            <a:ext cx="3029100" cy="325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3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Base Image 管理</a:t>
            </a:r>
            <a:endParaRPr/>
          </a:p>
        </p:txBody>
      </p:sp>
      <p:sp>
        <p:nvSpPr>
          <p:cNvPr id="1933" name="Google Shape;1933;p6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34" name="Google Shape;1934;p63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5" name="Google Shape;1935;p63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6" name="Google Shape;1936;p63"/>
          <p:cNvSpPr txBox="1"/>
          <p:nvPr/>
        </p:nvSpPr>
        <p:spPr>
          <a:xfrm>
            <a:off x="574975" y="2165975"/>
            <a:ext cx="13130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 統一版本為：RHEL UBI 8 Latest version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 維護管理：</a:t>
            </a:r>
            <a:r>
              <a:rPr lang="en-US" sz="2100">
                <a:solidFill>
                  <a:schemeClr val="dk1"/>
                </a:solidFill>
              </a:rPr>
              <a:t>由行內維運管理單位負責維護，並存放於行內的 Harbor 中。當應用系統（AP）需要打包系統時，可直接從行內抓取統一版本的 Base Image 進行打包，以確保一致性與有效控管。</a:t>
            </a:r>
            <a:endParaRPr sz="2100">
              <a:solidFill>
                <a:schemeClr val="dk1"/>
              </a:solidFill>
            </a:endParaRPr>
          </a:p>
          <a:p>
            <a:pPr indent="-304800" lvl="0" marL="304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 更新維護作業</a:t>
            </a:r>
            <a:r>
              <a:rPr lang="en-US" sz="2100">
                <a:solidFill>
                  <a:schemeClr val="dk1"/>
                </a:solidFill>
              </a:rPr>
              <a:t>：每隔一週或每月進行 Base Image 的檢查與更新。每次更新後需通知所有相關使用者，使用者需在規定週期內完成升級，以保持Image的安全性，減少已知漏洞的風險。</a:t>
            </a:r>
            <a:endParaRPr sz="2100">
              <a:solidFill>
                <a:schemeClr val="dk1"/>
              </a:solidFill>
            </a:endParaRPr>
          </a:p>
          <a:p>
            <a:pPr indent="-304800" lvl="0" marL="304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64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Base Image 類型</a:t>
            </a:r>
            <a:endParaRPr/>
          </a:p>
        </p:txBody>
      </p:sp>
      <p:sp>
        <p:nvSpPr>
          <p:cNvPr id="1942" name="Google Shape;1942;p6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43" name="Google Shape;1943;p64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4" name="Google Shape;1944;p64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5" name="Google Shape;1945;p64"/>
          <p:cNvSpPr txBox="1"/>
          <p:nvPr/>
        </p:nvSpPr>
        <p:spPr>
          <a:xfrm>
            <a:off x="574975" y="2165975"/>
            <a:ext cx="1313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Image（預設使用RHEL-UBI8 最新版本，若有其他需求，請向服務處提出申請）。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官方整合Image（例如：Redis、Nginx）。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自定義 Image  (開發團隊自行製作)。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946" name="Google Shape;1946;p64"/>
          <p:cNvSpPr txBox="1"/>
          <p:nvPr/>
        </p:nvSpPr>
        <p:spPr>
          <a:xfrm>
            <a:off x="675300" y="4766425"/>
            <a:ext cx="1313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需另確認是否包含 JDK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確認 Base Image 是否需包含JDK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請在此欄位填寫所需JDK 版本，例如 JDK 11 或 JDK 17。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若無包含請填寫「否」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65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Harbor 專案目錄建置</a:t>
            </a:r>
            <a:endParaRPr/>
          </a:p>
        </p:txBody>
      </p:sp>
      <p:sp>
        <p:nvSpPr>
          <p:cNvPr id="1952" name="Google Shape;1952;p6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53" name="Google Shape;1953;p65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4" name="Google Shape;1954;p65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5" name="Google Shape;1955;p65"/>
          <p:cNvSpPr txBox="1"/>
          <p:nvPr/>
        </p:nvSpPr>
        <p:spPr>
          <a:xfrm>
            <a:off x="574975" y="2165975"/>
            <a:ext cx="1313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設定Harbor專案目錄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根據專案名稱及服務名稱來命名 Harbor 專案目錄（命名規則：&lt;Project Name_Service Name&gt;，如:  mid_cbr-app）。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b="1" lang="en-US" sz="2100">
                <a:solidFill>
                  <a:srgbClr val="FF0000"/>
                </a:solidFill>
              </a:rPr>
              <a:t>儲存容量需要另外討論</a:t>
            </a:r>
            <a:endParaRPr b="1" sz="2100">
              <a:solidFill>
                <a:srgbClr val="FF0000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由服務處負責從 SFTP server 將 Image 放置 Harbor 專案目錄，並進行 Trivy 掃描。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956" name="Google Shape;19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50" y="5259875"/>
            <a:ext cx="3803275" cy="26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66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- </a:t>
            </a:r>
            <a:r>
              <a:rPr b="1" lang="en-US">
                <a:solidFill>
                  <a:schemeClr val="lt2"/>
                </a:solidFill>
              </a:rPr>
              <a:t>Base Image 上傳至 Harbor</a:t>
            </a:r>
            <a:endParaRPr/>
          </a:p>
        </p:txBody>
      </p:sp>
      <p:sp>
        <p:nvSpPr>
          <p:cNvPr id="1962" name="Google Shape;1962;p6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63" name="Google Shape;1963;p66"/>
          <p:cNvSpPr txBox="1"/>
          <p:nvPr/>
        </p:nvSpPr>
        <p:spPr>
          <a:xfrm>
            <a:off x="457200" y="1581963"/>
            <a:ext cx="13130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開發主管</a:t>
            </a:r>
            <a:r>
              <a:rPr b="1" lang="en-US" sz="2100">
                <a:solidFill>
                  <a:schemeClr val="dk1"/>
                </a:solidFill>
              </a:rPr>
              <a:t>確認 Image是否為官方資料來源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提供 Image來源：由研發廠商自行將打包好的Image上傳至 SFTP server路徑為 </a:t>
            </a:r>
            <a:r>
              <a:rPr b="1" lang="en-US" sz="2100">
                <a:solidFill>
                  <a:srgbClr val="FF0000"/>
                </a:solidFill>
              </a:rPr>
              <a:t>&lt;未訂&gt;</a:t>
            </a:r>
            <a:r>
              <a:rPr b="1" lang="en-US" sz="2100">
                <a:solidFill>
                  <a:schemeClr val="dk1"/>
                </a:solidFill>
              </a:rPr>
              <a:t>。</a:t>
            </a:r>
            <a:endParaRPr b="1" sz="2100">
              <a:solidFill>
                <a:schemeClr val="dk1"/>
              </a:solidFill>
            </a:endParaRPr>
          </a:p>
        </p:txBody>
      </p:sp>
      <p:grpSp>
        <p:nvGrpSpPr>
          <p:cNvPr id="1964" name="Google Shape;1964;p66"/>
          <p:cNvGrpSpPr/>
          <p:nvPr/>
        </p:nvGrpSpPr>
        <p:grpSpPr>
          <a:xfrm>
            <a:off x="996014" y="3032725"/>
            <a:ext cx="3962173" cy="2714750"/>
            <a:chOff x="1048064" y="2812225"/>
            <a:chExt cx="3962173" cy="2714750"/>
          </a:xfrm>
        </p:grpSpPr>
        <p:sp>
          <p:nvSpPr>
            <p:cNvPr id="1965" name="Google Shape;1965;p66"/>
            <p:cNvSpPr txBox="1"/>
            <p:nvPr/>
          </p:nvSpPr>
          <p:spPr>
            <a:xfrm>
              <a:off x="2415500" y="5126775"/>
              <a:ext cx="122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</a:t>
              </a:r>
              <a:r>
                <a:rPr lang="en-US">
                  <a:solidFill>
                    <a:schemeClr val="dk1"/>
                  </a:solidFill>
                </a:rPr>
                <a:t>載入 Image</a:t>
              </a:r>
              <a:r>
                <a:rPr lang="en-US">
                  <a:solidFill>
                    <a:schemeClr val="dk1"/>
                  </a:solidFill>
                </a:rPr>
                <a:t>)</a:t>
              </a:r>
              <a:endParaRPr/>
            </a:p>
          </p:txBody>
        </p:sp>
        <p:pic>
          <p:nvPicPr>
            <p:cNvPr id="1966" name="Google Shape;1966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064" y="2812225"/>
              <a:ext cx="3962173" cy="23684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7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- Base Image 上傳至 Harbor</a:t>
            </a:r>
            <a:endParaRPr/>
          </a:p>
        </p:txBody>
      </p:sp>
      <p:sp>
        <p:nvSpPr>
          <p:cNvPr id="1972" name="Google Shape;1972;p6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grpSp>
        <p:nvGrpSpPr>
          <p:cNvPr id="1973" name="Google Shape;1973;p67"/>
          <p:cNvGrpSpPr/>
          <p:nvPr/>
        </p:nvGrpSpPr>
        <p:grpSpPr>
          <a:xfrm>
            <a:off x="1050924" y="2146700"/>
            <a:ext cx="7384228" cy="712312"/>
            <a:chOff x="6147774" y="4401600"/>
            <a:chExt cx="7384228" cy="712312"/>
          </a:xfrm>
        </p:grpSpPr>
        <p:sp>
          <p:nvSpPr>
            <p:cNvPr id="1974" name="Google Shape;1974;p67"/>
            <p:cNvSpPr txBox="1"/>
            <p:nvPr/>
          </p:nvSpPr>
          <p:spPr>
            <a:xfrm>
              <a:off x="9226225" y="4713713"/>
              <a:ext cx="122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(重新上 Tag)</a:t>
              </a:r>
              <a:endParaRPr/>
            </a:p>
          </p:txBody>
        </p:sp>
        <p:pic>
          <p:nvPicPr>
            <p:cNvPr id="1975" name="Google Shape;1975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7774" y="4401600"/>
              <a:ext cx="7384228" cy="1694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6" name="Google Shape;1976;p67"/>
          <p:cNvGrpSpPr/>
          <p:nvPr/>
        </p:nvGrpSpPr>
        <p:grpSpPr>
          <a:xfrm>
            <a:off x="1050912" y="3382874"/>
            <a:ext cx="6096464" cy="2753626"/>
            <a:chOff x="4266963" y="5256549"/>
            <a:chExt cx="6096464" cy="2753626"/>
          </a:xfrm>
        </p:grpSpPr>
        <p:sp>
          <p:nvSpPr>
            <p:cNvPr id="1977" name="Google Shape;1977;p67"/>
            <p:cNvSpPr txBox="1"/>
            <p:nvPr/>
          </p:nvSpPr>
          <p:spPr>
            <a:xfrm>
              <a:off x="6702000" y="7609975"/>
              <a:ext cx="12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(上傳</a:t>
              </a:r>
              <a:r>
                <a:rPr lang="en-US">
                  <a:solidFill>
                    <a:schemeClr val="dk1"/>
                  </a:solidFill>
                </a:rPr>
                <a:t> Image</a:t>
              </a:r>
              <a:r>
                <a:rPr lang="en-US">
                  <a:solidFill>
                    <a:schemeClr val="dk1"/>
                  </a:solidFill>
                </a:rPr>
                <a:t>)</a:t>
              </a:r>
              <a:endParaRPr/>
            </a:p>
          </p:txBody>
        </p:sp>
        <p:pic>
          <p:nvPicPr>
            <p:cNvPr id="1978" name="Google Shape;1978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6962" y="5256549"/>
              <a:ext cx="6096464" cy="2314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9" name="Google Shape;1979;p67"/>
          <p:cNvSpPr txBox="1"/>
          <p:nvPr/>
        </p:nvSpPr>
        <p:spPr>
          <a:xfrm>
            <a:off x="457200" y="1581963"/>
            <a:ext cx="1313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重新打 Tag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上傳 Image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8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- </a:t>
            </a:r>
            <a:r>
              <a:rPr b="1" lang="en-US">
                <a:solidFill>
                  <a:schemeClr val="lt2"/>
                </a:solidFill>
              </a:rPr>
              <a:t>Base Image 上傳至 Harbor</a:t>
            </a:r>
            <a:endParaRPr/>
          </a:p>
        </p:txBody>
      </p:sp>
      <p:sp>
        <p:nvSpPr>
          <p:cNvPr id="1985" name="Google Shape;1985;p6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86" name="Google Shape;1986;p68"/>
          <p:cNvSpPr txBox="1"/>
          <p:nvPr/>
        </p:nvSpPr>
        <p:spPr>
          <a:xfrm>
            <a:off x="457200" y="1581963"/>
            <a:ext cx="13130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資管科人員</a:t>
            </a:r>
            <a:r>
              <a:rPr b="1" lang="en-US" sz="2100">
                <a:solidFill>
                  <a:schemeClr val="dk1"/>
                </a:solidFill>
              </a:rPr>
              <a:t>確認 Image是否為官方資料來源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提供 Image來源：由研發廠商自行將打包好的Image上傳至 SFTP server路徑為 </a:t>
            </a:r>
            <a:r>
              <a:rPr b="1" lang="en-US" sz="2100">
                <a:solidFill>
                  <a:srgbClr val="FF0000"/>
                </a:solidFill>
              </a:rPr>
              <a:t>&lt;未訂&gt;</a:t>
            </a:r>
            <a:r>
              <a:rPr b="1" lang="en-US" sz="2100">
                <a:solidFill>
                  <a:schemeClr val="dk1"/>
                </a:solidFill>
              </a:rPr>
              <a:t>。</a:t>
            </a:r>
            <a:endParaRPr b="1" sz="2100">
              <a:solidFill>
                <a:schemeClr val="dk1"/>
              </a:solidFill>
            </a:endParaRPr>
          </a:p>
        </p:txBody>
      </p:sp>
      <p:grpSp>
        <p:nvGrpSpPr>
          <p:cNvPr id="1987" name="Google Shape;1987;p68"/>
          <p:cNvGrpSpPr/>
          <p:nvPr/>
        </p:nvGrpSpPr>
        <p:grpSpPr>
          <a:xfrm>
            <a:off x="996014" y="3032725"/>
            <a:ext cx="3962173" cy="2714750"/>
            <a:chOff x="1048064" y="2812225"/>
            <a:chExt cx="3962173" cy="2714750"/>
          </a:xfrm>
        </p:grpSpPr>
        <p:sp>
          <p:nvSpPr>
            <p:cNvPr id="1988" name="Google Shape;1988;p68"/>
            <p:cNvSpPr txBox="1"/>
            <p:nvPr/>
          </p:nvSpPr>
          <p:spPr>
            <a:xfrm>
              <a:off x="2415500" y="5126775"/>
              <a:ext cx="122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(載入 Image)</a:t>
              </a:r>
              <a:endParaRPr/>
            </a:p>
          </p:txBody>
        </p:sp>
        <p:pic>
          <p:nvPicPr>
            <p:cNvPr id="1989" name="Google Shape;198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064" y="2812225"/>
              <a:ext cx="3962173" cy="23684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69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</a:t>
            </a:r>
            <a:r>
              <a:rPr b="1" lang="en-US">
                <a:solidFill>
                  <a:schemeClr val="lt2"/>
                </a:solidFill>
              </a:rPr>
              <a:t> - Base Image 上傳至 Harbor</a:t>
            </a:r>
            <a:endParaRPr/>
          </a:p>
        </p:txBody>
      </p:sp>
      <p:sp>
        <p:nvSpPr>
          <p:cNvPr id="1995" name="Google Shape;1995;p6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grpSp>
        <p:nvGrpSpPr>
          <p:cNvPr id="1996" name="Google Shape;1996;p69"/>
          <p:cNvGrpSpPr/>
          <p:nvPr/>
        </p:nvGrpSpPr>
        <p:grpSpPr>
          <a:xfrm>
            <a:off x="1050924" y="2146700"/>
            <a:ext cx="7384228" cy="712312"/>
            <a:chOff x="6147774" y="4401600"/>
            <a:chExt cx="7384228" cy="712312"/>
          </a:xfrm>
        </p:grpSpPr>
        <p:sp>
          <p:nvSpPr>
            <p:cNvPr id="1997" name="Google Shape;1997;p69"/>
            <p:cNvSpPr txBox="1"/>
            <p:nvPr/>
          </p:nvSpPr>
          <p:spPr>
            <a:xfrm>
              <a:off x="9226225" y="4713713"/>
              <a:ext cx="122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(重新上 Tag)</a:t>
              </a:r>
              <a:endParaRPr/>
            </a:p>
          </p:txBody>
        </p:sp>
        <p:pic>
          <p:nvPicPr>
            <p:cNvPr id="1998" name="Google Shape;1998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7774" y="4401600"/>
              <a:ext cx="7384228" cy="1694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9" name="Google Shape;1999;p69"/>
          <p:cNvGrpSpPr/>
          <p:nvPr/>
        </p:nvGrpSpPr>
        <p:grpSpPr>
          <a:xfrm>
            <a:off x="1050912" y="3382874"/>
            <a:ext cx="6096464" cy="2753626"/>
            <a:chOff x="4266963" y="5256549"/>
            <a:chExt cx="6096464" cy="2753626"/>
          </a:xfrm>
        </p:grpSpPr>
        <p:sp>
          <p:nvSpPr>
            <p:cNvPr id="2000" name="Google Shape;2000;p69"/>
            <p:cNvSpPr txBox="1"/>
            <p:nvPr/>
          </p:nvSpPr>
          <p:spPr>
            <a:xfrm>
              <a:off x="6702000" y="7609975"/>
              <a:ext cx="12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(上傳 Image)</a:t>
              </a:r>
              <a:endParaRPr/>
            </a:p>
          </p:txBody>
        </p:sp>
        <p:pic>
          <p:nvPicPr>
            <p:cNvPr id="2001" name="Google Shape;2001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6962" y="5256549"/>
              <a:ext cx="6096464" cy="2314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2" name="Google Shape;2002;p69"/>
          <p:cNvSpPr txBox="1"/>
          <p:nvPr/>
        </p:nvSpPr>
        <p:spPr>
          <a:xfrm>
            <a:off x="457200" y="1581963"/>
            <a:ext cx="1313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重新打 Tag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上傳 Image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70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Harbor 排程檢查</a:t>
            </a:r>
            <a:endParaRPr/>
          </a:p>
        </p:txBody>
      </p:sp>
      <p:sp>
        <p:nvSpPr>
          <p:cNvPr id="2008" name="Google Shape;2008;p7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09" name="Google Shape;2009;p70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0" name="Google Shape;2010;p70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1" name="Google Shape;2011;p70"/>
          <p:cNvSpPr txBox="1"/>
          <p:nvPr/>
        </p:nvSpPr>
        <p:spPr>
          <a:xfrm>
            <a:off x="457200" y="1617463"/>
            <a:ext cx="13170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Harbor 可與 Trivy 整合進行 Image 掃描，可以設定排程檢查，但沒有通知功能。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12" name="Google Shape;20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5" y="2225750"/>
            <a:ext cx="8662998" cy="54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71"/>
          <p:cNvSpPr txBox="1"/>
          <p:nvPr>
            <p:ph type="title"/>
          </p:nvPr>
        </p:nvSpPr>
        <p:spPr>
          <a:xfrm>
            <a:off x="4723529" y="3611880"/>
            <a:ext cx="9101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lang="en-US"/>
              <a:t>OCP 部署 Yaml</a:t>
            </a:r>
            <a:endParaRPr/>
          </a:p>
        </p:txBody>
      </p:sp>
      <p:sp>
        <p:nvSpPr>
          <p:cNvPr id="2018" name="Google Shape;2018;p71"/>
          <p:cNvSpPr/>
          <p:nvPr/>
        </p:nvSpPr>
        <p:spPr>
          <a:xfrm>
            <a:off x="1068233" y="2450225"/>
            <a:ext cx="3029100" cy="325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新版流程規劃(CICD) – STAGE to PROD</a:t>
            </a:r>
            <a:endParaRPr/>
          </a:p>
        </p:txBody>
      </p:sp>
      <p:sp>
        <p:nvSpPr>
          <p:cNvPr id="546" name="Google Shape;546;p1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547" name="Google Shape;547;p18"/>
          <p:cNvSpPr/>
          <p:nvPr/>
        </p:nvSpPr>
        <p:spPr>
          <a:xfrm flipH="1" rot="5400000">
            <a:off x="6594236" y="-2943659"/>
            <a:ext cx="595500" cy="125952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005D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8"/>
          <p:cNvSpPr/>
          <p:nvPr/>
        </p:nvSpPr>
        <p:spPr>
          <a:xfrm>
            <a:off x="13121650" y="3206600"/>
            <a:ext cx="1072500" cy="2535900"/>
          </a:xfrm>
          <a:prstGeom prst="curvedLeftArrow">
            <a:avLst>
              <a:gd fmla="val 28013" name="adj1"/>
              <a:gd fmla="val 47593" name="adj2"/>
              <a:gd fmla="val 0" name="adj3"/>
            </a:avLst>
          </a:prstGeom>
          <a:gradFill>
            <a:gsLst>
              <a:gs pos="0">
                <a:srgbClr val="FFC000"/>
              </a:gs>
              <a:gs pos="17000">
                <a:srgbClr val="FFC000"/>
              </a:gs>
              <a:gs pos="57000">
                <a:srgbClr val="934100"/>
              </a:gs>
              <a:gs pos="80000">
                <a:srgbClr val="005D5A"/>
              </a:gs>
              <a:gs pos="99000">
                <a:srgbClr val="008A87"/>
              </a:gs>
              <a:gs pos="100000">
                <a:srgbClr val="008A87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18"/>
          <p:cNvSpPr/>
          <p:nvPr/>
        </p:nvSpPr>
        <p:spPr>
          <a:xfrm flipH="1" rot="5400000">
            <a:off x="6640230" y="-995066"/>
            <a:ext cx="595500" cy="13007400"/>
          </a:xfrm>
          <a:prstGeom prst="downArrow">
            <a:avLst>
              <a:gd fmla="val 50000" name="adj1"/>
              <a:gd fmla="val 72735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8"/>
          <p:cNvGrpSpPr/>
          <p:nvPr/>
        </p:nvGrpSpPr>
        <p:grpSpPr>
          <a:xfrm>
            <a:off x="1966269" y="2514600"/>
            <a:ext cx="1318558" cy="1447666"/>
            <a:chOff x="2327253" y="1571855"/>
            <a:chExt cx="1318558" cy="1447666"/>
          </a:xfrm>
        </p:grpSpPr>
        <p:grpSp>
          <p:nvGrpSpPr>
            <p:cNvPr id="551" name="Google Shape;551;p18"/>
            <p:cNvGrpSpPr/>
            <p:nvPr/>
          </p:nvGrpSpPr>
          <p:grpSpPr>
            <a:xfrm>
              <a:off x="2346511" y="1571855"/>
              <a:ext cx="1299300" cy="1106005"/>
              <a:chOff x="5232524" y="5576455"/>
              <a:chExt cx="1299300" cy="1106005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5640520" y="619916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5232524" y="5576455"/>
                <a:ext cx="12993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研發處</a:t>
                </a:r>
                <a:endParaRPr b="1" i="0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測試人員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船長" id="554" name="Google Shape;554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01742" y="626132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5" name="Google Shape;555;p18"/>
            <p:cNvSpPr txBox="1"/>
            <p:nvPr/>
          </p:nvSpPr>
          <p:spPr>
            <a:xfrm>
              <a:off x="2327253" y="2680821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56" name="Google Shape;556;p18"/>
          <p:cNvGrpSpPr/>
          <p:nvPr/>
        </p:nvGrpSpPr>
        <p:grpSpPr>
          <a:xfrm>
            <a:off x="6681528" y="2532253"/>
            <a:ext cx="1329744" cy="1489165"/>
            <a:chOff x="6434856" y="1587381"/>
            <a:chExt cx="1329744" cy="1489165"/>
          </a:xfrm>
        </p:grpSpPr>
        <p:grpSp>
          <p:nvGrpSpPr>
            <p:cNvPr id="557" name="Google Shape;557;p18"/>
            <p:cNvGrpSpPr/>
            <p:nvPr/>
          </p:nvGrpSpPr>
          <p:grpSpPr>
            <a:xfrm>
              <a:off x="6465300" y="2208268"/>
              <a:ext cx="1299300" cy="868278"/>
              <a:chOff x="9073004" y="6244880"/>
              <a:chExt cx="1299300" cy="868278"/>
            </a:xfrm>
          </p:grpSpPr>
          <p:sp>
            <p:nvSpPr>
              <p:cNvPr id="558" name="Google Shape;558;p18"/>
              <p:cNvSpPr/>
              <p:nvPr/>
            </p:nvSpPr>
            <p:spPr>
              <a:xfrm>
                <a:off x="9482460" y="624488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船長" id="559" name="Google Shape;559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543682" y="630704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0" name="Google Shape;560;p18"/>
              <p:cNvSpPr txBox="1"/>
              <p:nvPr/>
            </p:nvSpPr>
            <p:spPr>
              <a:xfrm>
                <a:off x="9073004" y="6774458"/>
                <a:ext cx="1299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驗收確認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1" name="Google Shape;561;p18"/>
            <p:cNvSpPr txBox="1"/>
            <p:nvPr/>
          </p:nvSpPr>
          <p:spPr>
            <a:xfrm>
              <a:off x="6434856" y="158738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研發處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驗收人員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8"/>
          <p:cNvGrpSpPr/>
          <p:nvPr/>
        </p:nvGrpSpPr>
        <p:grpSpPr>
          <a:xfrm>
            <a:off x="4027253" y="2535875"/>
            <a:ext cx="1620600" cy="1465126"/>
            <a:chOff x="4847198" y="1571054"/>
            <a:chExt cx="1620600" cy="1465126"/>
          </a:xfrm>
        </p:grpSpPr>
        <p:grpSp>
          <p:nvGrpSpPr>
            <p:cNvPr id="563" name="Google Shape;563;p18"/>
            <p:cNvGrpSpPr/>
            <p:nvPr/>
          </p:nvGrpSpPr>
          <p:grpSpPr>
            <a:xfrm>
              <a:off x="4847198" y="1571054"/>
              <a:ext cx="1620600" cy="1100453"/>
              <a:chOff x="7624271" y="5627727"/>
              <a:chExt cx="1620600" cy="1100453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8202300" y="6244880"/>
                <a:ext cx="483300" cy="4833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IBM Plex Sans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船長" id="565" name="Google Shape;565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263522" y="6307047"/>
                <a:ext cx="372609" cy="372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6" name="Google Shape;566;p18"/>
              <p:cNvSpPr txBox="1"/>
              <p:nvPr/>
            </p:nvSpPr>
            <p:spPr>
              <a:xfrm>
                <a:off x="7624271" y="5627727"/>
                <a:ext cx="1620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研發處</a:t>
                </a:r>
                <a:endParaRPr b="1" i="0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F3F3F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系統開發主管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18"/>
            <p:cNvSpPr txBox="1"/>
            <p:nvPr/>
          </p:nvSpPr>
          <p:spPr>
            <a:xfrm>
              <a:off x="5029200" y="2697480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覆核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18"/>
          <p:cNvSpPr txBox="1"/>
          <p:nvPr/>
        </p:nvSpPr>
        <p:spPr>
          <a:xfrm>
            <a:off x="8312485" y="3208748"/>
            <a:ext cx="263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驗收確認後傳給業務分析主管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69" name="Google Shape;569;p18"/>
          <p:cNvGrpSpPr/>
          <p:nvPr/>
        </p:nvGrpSpPr>
        <p:grpSpPr>
          <a:xfrm>
            <a:off x="10833541" y="2514600"/>
            <a:ext cx="1465200" cy="1080579"/>
            <a:chOff x="7745986" y="2226144"/>
            <a:chExt cx="1465200" cy="1080579"/>
          </a:xfrm>
        </p:grpSpPr>
        <p:sp>
          <p:nvSpPr>
            <p:cNvPr id="570" name="Google Shape;570;p18"/>
            <p:cNvSpPr/>
            <p:nvPr/>
          </p:nvSpPr>
          <p:spPr>
            <a:xfrm>
              <a:off x="8305451" y="282342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8"/>
            <p:cNvSpPr txBox="1"/>
            <p:nvPr/>
          </p:nvSpPr>
          <p:spPr>
            <a:xfrm>
              <a:off x="7745986" y="2226144"/>
              <a:ext cx="1465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研發處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業務分析主管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572" name="Google Shape;57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66673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18"/>
          <p:cNvSpPr/>
          <p:nvPr/>
        </p:nvSpPr>
        <p:spPr>
          <a:xfrm>
            <a:off x="12696473" y="4036193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審核人員</a:t>
            </a:r>
            <a:endParaRPr b="1" i="0" sz="14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74" name="Google Shape;574;p18"/>
          <p:cNvGrpSpPr/>
          <p:nvPr/>
        </p:nvGrpSpPr>
        <p:grpSpPr>
          <a:xfrm>
            <a:off x="12509949" y="4589978"/>
            <a:ext cx="1314225" cy="1469422"/>
            <a:chOff x="9780079" y="2205261"/>
            <a:chExt cx="1314225" cy="1469422"/>
          </a:xfrm>
        </p:grpSpPr>
        <p:sp>
          <p:nvSpPr>
            <p:cNvPr id="575" name="Google Shape;575;p18"/>
            <p:cNvSpPr txBox="1"/>
            <p:nvPr/>
          </p:nvSpPr>
          <p:spPr>
            <a:xfrm>
              <a:off x="9780079" y="2205261"/>
              <a:ext cx="12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資管科</a:t>
              </a:r>
              <a:endParaRPr b="1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審核人員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6" name="Google Shape;576;p18"/>
            <p:cNvCxnSpPr>
              <a:stCxn id="577" idx="0"/>
              <a:endCxn id="578" idx="2"/>
            </p:cNvCxnSpPr>
            <p:nvPr/>
          </p:nvCxnSpPr>
          <p:spPr>
            <a:xfrm>
              <a:off x="10488402" y="2820883"/>
              <a:ext cx="0" cy="8538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77" name="Google Shape;577;p18"/>
            <p:cNvSpPr/>
            <p:nvPr/>
          </p:nvSpPr>
          <p:spPr>
            <a:xfrm>
              <a:off x="10246752" y="282088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9882604" y="3413016"/>
              <a:ext cx="1211700" cy="261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申請單審核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船長" id="579" name="Google Shape;57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03172" y="2885590"/>
              <a:ext cx="372609" cy="3726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18"/>
          <p:cNvGrpSpPr/>
          <p:nvPr/>
        </p:nvGrpSpPr>
        <p:grpSpPr>
          <a:xfrm>
            <a:off x="9116660" y="4875466"/>
            <a:ext cx="1597105" cy="1802221"/>
            <a:chOff x="11604672" y="2451613"/>
            <a:chExt cx="1597105" cy="1802221"/>
          </a:xfrm>
        </p:grpSpPr>
        <p:sp>
          <p:nvSpPr>
            <p:cNvPr id="581" name="Google Shape;581;p18"/>
            <p:cNvSpPr/>
            <p:nvPr/>
          </p:nvSpPr>
          <p:spPr>
            <a:xfrm>
              <a:off x="12067624" y="2823830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8"/>
            <p:cNvSpPr txBox="1"/>
            <p:nvPr/>
          </p:nvSpPr>
          <p:spPr>
            <a:xfrm>
              <a:off x="11604672" y="2451613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Approve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583" name="Google Shape;583;p18"/>
            <p:cNvCxnSpPr>
              <a:stCxn id="581" idx="4"/>
              <a:endCxn id="584" idx="2"/>
            </p:cNvCxnSpPr>
            <p:nvPr/>
          </p:nvCxnSpPr>
          <p:spPr>
            <a:xfrm>
              <a:off x="12309274" y="3307130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豎起大拇指標誌" id="585" name="Google Shape;585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145898" y="2901250"/>
              <a:ext cx="336117" cy="336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18"/>
            <p:cNvSpPr/>
            <p:nvPr/>
          </p:nvSpPr>
          <p:spPr>
            <a:xfrm>
              <a:off x="11760973" y="3404648"/>
              <a:ext cx="1096800" cy="2598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Confirm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 txBox="1"/>
            <p:nvPr/>
          </p:nvSpPr>
          <p:spPr>
            <a:xfrm>
              <a:off x="11738677" y="3730634"/>
              <a:ext cx="1463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確定要上版時</a:t>
              </a:r>
              <a:endParaRPr b="0" i="0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請資管手動啟用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18"/>
          <p:cNvGrpSpPr/>
          <p:nvPr/>
        </p:nvGrpSpPr>
        <p:grpSpPr>
          <a:xfrm>
            <a:off x="6876380" y="4906788"/>
            <a:ext cx="1943259" cy="835799"/>
            <a:chOff x="414501" y="5394960"/>
            <a:chExt cx="1943259" cy="835799"/>
          </a:xfrm>
        </p:grpSpPr>
        <p:sp>
          <p:nvSpPr>
            <p:cNvPr id="588" name="Google Shape;588;p18"/>
            <p:cNvSpPr/>
            <p:nvPr/>
          </p:nvSpPr>
          <p:spPr>
            <a:xfrm>
              <a:off x="594360" y="574535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" name="Google Shape;58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4501" y="5394960"/>
              <a:ext cx="545121" cy="7527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18"/>
          <p:cNvGrpSpPr/>
          <p:nvPr/>
        </p:nvGrpSpPr>
        <p:grpSpPr>
          <a:xfrm>
            <a:off x="5276580" y="4915679"/>
            <a:ext cx="1363800" cy="1854554"/>
            <a:chOff x="7974606" y="5918741"/>
            <a:chExt cx="1363800" cy="1854554"/>
          </a:xfrm>
        </p:grpSpPr>
        <p:cxnSp>
          <p:nvCxnSpPr>
            <p:cNvPr id="591" name="Google Shape;591;p18"/>
            <p:cNvCxnSpPr/>
            <p:nvPr/>
          </p:nvCxnSpPr>
          <p:spPr>
            <a:xfrm>
              <a:off x="8663035" y="6752095"/>
              <a:ext cx="0" cy="10212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92" name="Google Shape;592;p18"/>
            <p:cNvSpPr/>
            <p:nvPr/>
          </p:nvSpPr>
          <p:spPr>
            <a:xfrm>
              <a:off x="8432508" y="626533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8"/>
            <p:cNvSpPr txBox="1"/>
            <p:nvPr/>
          </p:nvSpPr>
          <p:spPr>
            <a:xfrm>
              <a:off x="8213213" y="5918741"/>
              <a:ext cx="9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Prepare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7974606" y="6958405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選擇 Image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合約" id="595" name="Google Shape;595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14160" y="6337817"/>
              <a:ext cx="350835" cy="350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18"/>
            <p:cNvSpPr/>
            <p:nvPr/>
          </p:nvSpPr>
          <p:spPr>
            <a:xfrm>
              <a:off x="7974606" y="7321891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檢查簽章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18"/>
          <p:cNvGrpSpPr/>
          <p:nvPr/>
        </p:nvGrpSpPr>
        <p:grpSpPr>
          <a:xfrm>
            <a:off x="3539846" y="4915679"/>
            <a:ext cx="1363800" cy="1987956"/>
            <a:chOff x="8439231" y="3938864"/>
            <a:chExt cx="1363800" cy="1987956"/>
          </a:xfrm>
        </p:grpSpPr>
        <p:cxnSp>
          <p:nvCxnSpPr>
            <p:cNvPr id="598" name="Google Shape;598;p18"/>
            <p:cNvCxnSpPr/>
            <p:nvPr/>
          </p:nvCxnSpPr>
          <p:spPr>
            <a:xfrm>
              <a:off x="9126560" y="4775120"/>
              <a:ext cx="0" cy="1151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99" name="Google Shape;599;p18"/>
            <p:cNvSpPr/>
            <p:nvPr/>
          </p:nvSpPr>
          <p:spPr>
            <a:xfrm>
              <a:off x="8891216" y="428800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9001513" y="4378863"/>
              <a:ext cx="260525" cy="300493"/>
            </a:xfrm>
            <a:custGeom>
              <a:rect b="b" l="l" r="r" t="t"/>
              <a:pathLst>
                <a:path extrusionOk="0" h="1166962" w="1011749">
                  <a:moveTo>
                    <a:pt x="474873" y="753071"/>
                  </a:moveTo>
                  <a:lnTo>
                    <a:pt x="142537" y="578096"/>
                  </a:lnTo>
                  <a:lnTo>
                    <a:pt x="57079" y="680973"/>
                  </a:lnTo>
                  <a:lnTo>
                    <a:pt x="140448" y="724954"/>
                  </a:lnTo>
                  <a:lnTo>
                    <a:pt x="142347" y="725714"/>
                  </a:lnTo>
                  <a:lnTo>
                    <a:pt x="144056" y="726474"/>
                  </a:lnTo>
                  <a:lnTo>
                    <a:pt x="145860" y="727614"/>
                  </a:lnTo>
                  <a:lnTo>
                    <a:pt x="147284" y="728564"/>
                  </a:lnTo>
                  <a:lnTo>
                    <a:pt x="409450" y="867252"/>
                  </a:lnTo>
                  <a:lnTo>
                    <a:pt x="475918" y="753261"/>
                  </a:lnTo>
                  <a:close/>
                  <a:moveTo>
                    <a:pt x="446387" y="517017"/>
                  </a:moveTo>
                  <a:cubicBezTo>
                    <a:pt x="446721" y="514144"/>
                    <a:pt x="447625" y="511367"/>
                    <a:pt x="449046" y="508847"/>
                  </a:cubicBezTo>
                  <a:cubicBezTo>
                    <a:pt x="450415" y="506337"/>
                    <a:pt x="452252" y="504112"/>
                    <a:pt x="454458" y="502293"/>
                  </a:cubicBezTo>
                  <a:cubicBezTo>
                    <a:pt x="456745" y="500485"/>
                    <a:pt x="459355" y="499131"/>
                    <a:pt x="462149" y="498303"/>
                  </a:cubicBezTo>
                  <a:cubicBezTo>
                    <a:pt x="464926" y="497522"/>
                    <a:pt x="467824" y="497264"/>
                    <a:pt x="470695" y="497543"/>
                  </a:cubicBezTo>
                  <a:cubicBezTo>
                    <a:pt x="473561" y="497846"/>
                    <a:pt x="476337" y="498718"/>
                    <a:pt x="478861" y="500108"/>
                  </a:cubicBezTo>
                  <a:cubicBezTo>
                    <a:pt x="481415" y="501492"/>
                    <a:pt x="483673" y="503364"/>
                    <a:pt x="485508" y="505618"/>
                  </a:cubicBezTo>
                  <a:cubicBezTo>
                    <a:pt x="489140" y="510213"/>
                    <a:pt x="490874" y="516026"/>
                    <a:pt x="490350" y="521861"/>
                  </a:cubicBezTo>
                  <a:lnTo>
                    <a:pt x="484843" y="571637"/>
                  </a:lnTo>
                  <a:lnTo>
                    <a:pt x="506303" y="592345"/>
                  </a:lnTo>
                  <a:lnTo>
                    <a:pt x="529946" y="567457"/>
                  </a:lnTo>
                  <a:lnTo>
                    <a:pt x="520925" y="520436"/>
                  </a:lnTo>
                  <a:cubicBezTo>
                    <a:pt x="520355" y="517679"/>
                    <a:pt x="520355" y="514835"/>
                    <a:pt x="520925" y="512077"/>
                  </a:cubicBezTo>
                  <a:cubicBezTo>
                    <a:pt x="521476" y="509218"/>
                    <a:pt x="522607" y="506502"/>
                    <a:pt x="524249" y="504098"/>
                  </a:cubicBezTo>
                  <a:cubicBezTo>
                    <a:pt x="525886" y="501684"/>
                    <a:pt x="527983" y="499618"/>
                    <a:pt x="530421" y="498018"/>
                  </a:cubicBezTo>
                  <a:cubicBezTo>
                    <a:pt x="532851" y="496445"/>
                    <a:pt x="535557" y="495349"/>
                    <a:pt x="538397" y="494789"/>
                  </a:cubicBezTo>
                  <a:cubicBezTo>
                    <a:pt x="541217" y="494218"/>
                    <a:pt x="544123" y="494218"/>
                    <a:pt x="546943" y="494789"/>
                  </a:cubicBezTo>
                  <a:cubicBezTo>
                    <a:pt x="549793" y="495414"/>
                    <a:pt x="552500" y="496574"/>
                    <a:pt x="554919" y="498208"/>
                  </a:cubicBezTo>
                  <a:cubicBezTo>
                    <a:pt x="557331" y="499846"/>
                    <a:pt x="559397" y="501944"/>
                    <a:pt x="560996" y="504383"/>
                  </a:cubicBezTo>
                  <a:cubicBezTo>
                    <a:pt x="562568" y="506814"/>
                    <a:pt x="563664" y="509522"/>
                    <a:pt x="564224" y="512362"/>
                  </a:cubicBezTo>
                  <a:lnTo>
                    <a:pt x="575429" y="570592"/>
                  </a:lnTo>
                  <a:cubicBezTo>
                    <a:pt x="575620" y="572265"/>
                    <a:pt x="575620" y="573954"/>
                    <a:pt x="575429" y="575627"/>
                  </a:cubicBezTo>
                  <a:cubicBezTo>
                    <a:pt x="575337" y="577332"/>
                    <a:pt x="575051" y="579022"/>
                    <a:pt x="574574" y="580661"/>
                  </a:cubicBezTo>
                  <a:cubicBezTo>
                    <a:pt x="574090" y="582314"/>
                    <a:pt x="573421" y="583908"/>
                    <a:pt x="572580" y="585411"/>
                  </a:cubicBezTo>
                  <a:cubicBezTo>
                    <a:pt x="571733" y="586942"/>
                    <a:pt x="570678" y="588348"/>
                    <a:pt x="569447" y="589590"/>
                  </a:cubicBezTo>
                  <a:lnTo>
                    <a:pt x="521970" y="639081"/>
                  </a:lnTo>
                  <a:cubicBezTo>
                    <a:pt x="519964" y="641137"/>
                    <a:pt x="517577" y="642782"/>
                    <a:pt x="514943" y="643926"/>
                  </a:cubicBezTo>
                  <a:cubicBezTo>
                    <a:pt x="512308" y="645085"/>
                    <a:pt x="509466" y="645698"/>
                    <a:pt x="506587" y="645731"/>
                  </a:cubicBezTo>
                  <a:lnTo>
                    <a:pt x="506113" y="645731"/>
                  </a:lnTo>
                  <a:cubicBezTo>
                    <a:pt x="503350" y="645751"/>
                    <a:pt x="500608" y="645235"/>
                    <a:pt x="498042" y="644211"/>
                  </a:cubicBezTo>
                  <a:cubicBezTo>
                    <a:pt x="495369" y="643163"/>
                    <a:pt x="492919" y="641616"/>
                    <a:pt x="490825" y="639651"/>
                  </a:cubicBezTo>
                  <a:lnTo>
                    <a:pt x="446007" y="596335"/>
                  </a:lnTo>
                  <a:cubicBezTo>
                    <a:pt x="444751" y="595171"/>
                    <a:pt x="443635" y="593864"/>
                    <a:pt x="442684" y="592440"/>
                  </a:cubicBezTo>
                  <a:lnTo>
                    <a:pt x="442684" y="592440"/>
                  </a:lnTo>
                  <a:cubicBezTo>
                    <a:pt x="441778" y="591098"/>
                    <a:pt x="441015" y="589666"/>
                    <a:pt x="440405" y="588166"/>
                  </a:cubicBezTo>
                  <a:cubicBezTo>
                    <a:pt x="439850" y="586526"/>
                    <a:pt x="439437" y="584842"/>
                    <a:pt x="439171" y="583131"/>
                  </a:cubicBezTo>
                  <a:lnTo>
                    <a:pt x="439171" y="583131"/>
                  </a:lnTo>
                  <a:cubicBezTo>
                    <a:pt x="438981" y="581490"/>
                    <a:pt x="438981" y="579833"/>
                    <a:pt x="439171" y="578191"/>
                  </a:cubicBezTo>
                  <a:lnTo>
                    <a:pt x="446387" y="517017"/>
                  </a:lnTo>
                  <a:close/>
                  <a:moveTo>
                    <a:pt x="493294" y="161557"/>
                  </a:moveTo>
                  <a:cubicBezTo>
                    <a:pt x="495611" y="160540"/>
                    <a:pt x="498030" y="159776"/>
                    <a:pt x="500510" y="159277"/>
                  </a:cubicBezTo>
                  <a:cubicBezTo>
                    <a:pt x="503012" y="158785"/>
                    <a:pt x="505556" y="158531"/>
                    <a:pt x="508107" y="158517"/>
                  </a:cubicBezTo>
                  <a:lnTo>
                    <a:pt x="508107" y="158517"/>
                  </a:lnTo>
                  <a:cubicBezTo>
                    <a:pt x="510501" y="158525"/>
                    <a:pt x="512887" y="158780"/>
                    <a:pt x="515228" y="159277"/>
                  </a:cubicBezTo>
                  <a:cubicBezTo>
                    <a:pt x="517705" y="159747"/>
                    <a:pt x="520124" y="160479"/>
                    <a:pt x="522445" y="161462"/>
                  </a:cubicBezTo>
                  <a:lnTo>
                    <a:pt x="522445" y="161462"/>
                  </a:lnTo>
                  <a:cubicBezTo>
                    <a:pt x="524683" y="162432"/>
                    <a:pt x="526841" y="163576"/>
                    <a:pt x="528901" y="164882"/>
                  </a:cubicBezTo>
                  <a:cubicBezTo>
                    <a:pt x="530998" y="166287"/>
                    <a:pt x="532940" y="167911"/>
                    <a:pt x="534694" y="169726"/>
                  </a:cubicBezTo>
                  <a:cubicBezTo>
                    <a:pt x="536509" y="171514"/>
                    <a:pt x="538133" y="173488"/>
                    <a:pt x="539536" y="175616"/>
                  </a:cubicBezTo>
                  <a:cubicBezTo>
                    <a:pt x="540929" y="177708"/>
                    <a:pt x="542107" y="179935"/>
                    <a:pt x="543050" y="182265"/>
                  </a:cubicBezTo>
                  <a:cubicBezTo>
                    <a:pt x="544067" y="184583"/>
                    <a:pt x="544830" y="187004"/>
                    <a:pt x="545328" y="189485"/>
                  </a:cubicBezTo>
                  <a:cubicBezTo>
                    <a:pt x="545816" y="191956"/>
                    <a:pt x="546071" y="194469"/>
                    <a:pt x="546088" y="196989"/>
                  </a:cubicBezTo>
                  <a:lnTo>
                    <a:pt x="546088" y="196989"/>
                  </a:lnTo>
                  <a:cubicBezTo>
                    <a:pt x="546080" y="199384"/>
                    <a:pt x="545826" y="201771"/>
                    <a:pt x="545328" y="204113"/>
                  </a:cubicBezTo>
                  <a:lnTo>
                    <a:pt x="545328" y="204113"/>
                  </a:lnTo>
                  <a:cubicBezTo>
                    <a:pt x="544877" y="206462"/>
                    <a:pt x="544178" y="208754"/>
                    <a:pt x="543239" y="210953"/>
                  </a:cubicBezTo>
                  <a:cubicBezTo>
                    <a:pt x="542301" y="213333"/>
                    <a:pt x="541091" y="215596"/>
                    <a:pt x="539631" y="217697"/>
                  </a:cubicBezTo>
                  <a:cubicBezTo>
                    <a:pt x="538290" y="219815"/>
                    <a:pt x="536695" y="221760"/>
                    <a:pt x="534884" y="223492"/>
                  </a:cubicBezTo>
                  <a:cubicBezTo>
                    <a:pt x="533097" y="225308"/>
                    <a:pt x="531123" y="226932"/>
                    <a:pt x="528996" y="228336"/>
                  </a:cubicBezTo>
                  <a:cubicBezTo>
                    <a:pt x="526906" y="229730"/>
                    <a:pt x="524678" y="230908"/>
                    <a:pt x="522350" y="231851"/>
                  </a:cubicBezTo>
                  <a:cubicBezTo>
                    <a:pt x="520033" y="232868"/>
                    <a:pt x="517613" y="233632"/>
                    <a:pt x="515133" y="234131"/>
                  </a:cubicBezTo>
                  <a:lnTo>
                    <a:pt x="515133" y="234131"/>
                  </a:lnTo>
                  <a:cubicBezTo>
                    <a:pt x="512725" y="234613"/>
                    <a:pt x="510277" y="234868"/>
                    <a:pt x="507822" y="234891"/>
                  </a:cubicBezTo>
                  <a:lnTo>
                    <a:pt x="507822" y="234891"/>
                  </a:lnTo>
                  <a:cubicBezTo>
                    <a:pt x="505428" y="234883"/>
                    <a:pt x="503042" y="234629"/>
                    <a:pt x="500700" y="234131"/>
                  </a:cubicBezTo>
                  <a:lnTo>
                    <a:pt x="500226" y="234131"/>
                  </a:lnTo>
                  <a:cubicBezTo>
                    <a:pt x="497913" y="233666"/>
                    <a:pt x="495654" y="232966"/>
                    <a:pt x="493484" y="232041"/>
                  </a:cubicBezTo>
                  <a:cubicBezTo>
                    <a:pt x="491125" y="231098"/>
                    <a:pt x="488866" y="229921"/>
                    <a:pt x="486742" y="228526"/>
                  </a:cubicBezTo>
                  <a:cubicBezTo>
                    <a:pt x="484664" y="227097"/>
                    <a:pt x="482725" y="225475"/>
                    <a:pt x="480950" y="223682"/>
                  </a:cubicBezTo>
                  <a:lnTo>
                    <a:pt x="480950" y="223682"/>
                  </a:lnTo>
                  <a:cubicBezTo>
                    <a:pt x="479250" y="221968"/>
                    <a:pt x="477724" y="220091"/>
                    <a:pt x="476392" y="218077"/>
                  </a:cubicBezTo>
                  <a:cubicBezTo>
                    <a:pt x="474999" y="215986"/>
                    <a:pt x="473822" y="213758"/>
                    <a:pt x="472879" y="211428"/>
                  </a:cubicBezTo>
                  <a:lnTo>
                    <a:pt x="472879" y="211428"/>
                  </a:lnTo>
                  <a:cubicBezTo>
                    <a:pt x="471936" y="209157"/>
                    <a:pt x="471205" y="206804"/>
                    <a:pt x="470695" y="204398"/>
                  </a:cubicBezTo>
                  <a:cubicBezTo>
                    <a:pt x="470203" y="201895"/>
                    <a:pt x="469949" y="199351"/>
                    <a:pt x="469936" y="196799"/>
                  </a:cubicBezTo>
                  <a:lnTo>
                    <a:pt x="469936" y="196799"/>
                  </a:lnTo>
                  <a:cubicBezTo>
                    <a:pt x="469943" y="194404"/>
                    <a:pt x="470198" y="192017"/>
                    <a:pt x="470695" y="189675"/>
                  </a:cubicBezTo>
                  <a:lnTo>
                    <a:pt x="470695" y="189675"/>
                  </a:lnTo>
                  <a:cubicBezTo>
                    <a:pt x="471159" y="187361"/>
                    <a:pt x="471859" y="185101"/>
                    <a:pt x="472784" y="182930"/>
                  </a:cubicBezTo>
                  <a:lnTo>
                    <a:pt x="472784" y="182930"/>
                  </a:lnTo>
                  <a:cubicBezTo>
                    <a:pt x="473754" y="180691"/>
                    <a:pt x="474897" y="178532"/>
                    <a:pt x="476202" y="176471"/>
                  </a:cubicBezTo>
                  <a:cubicBezTo>
                    <a:pt x="477631" y="174391"/>
                    <a:pt x="479252" y="172452"/>
                    <a:pt x="481045" y="170676"/>
                  </a:cubicBezTo>
                  <a:cubicBezTo>
                    <a:pt x="482832" y="168859"/>
                    <a:pt x="484805" y="167236"/>
                    <a:pt x="486932" y="165832"/>
                  </a:cubicBezTo>
                  <a:cubicBezTo>
                    <a:pt x="489023" y="164438"/>
                    <a:pt x="491250" y="163260"/>
                    <a:pt x="493579" y="162317"/>
                  </a:cubicBezTo>
                  <a:close/>
                  <a:moveTo>
                    <a:pt x="412679" y="335962"/>
                  </a:moveTo>
                  <a:cubicBezTo>
                    <a:pt x="410020" y="330168"/>
                    <a:pt x="407456" y="324373"/>
                    <a:pt x="405177" y="318674"/>
                  </a:cubicBezTo>
                  <a:cubicBezTo>
                    <a:pt x="402898" y="312974"/>
                    <a:pt x="399860" y="305280"/>
                    <a:pt x="397581" y="298820"/>
                  </a:cubicBezTo>
                  <a:cubicBezTo>
                    <a:pt x="395302" y="292361"/>
                    <a:pt x="392833" y="284857"/>
                    <a:pt x="390934" y="277922"/>
                  </a:cubicBezTo>
                  <a:cubicBezTo>
                    <a:pt x="389035" y="270988"/>
                    <a:pt x="387231" y="264148"/>
                    <a:pt x="385807" y="257404"/>
                  </a:cubicBezTo>
                  <a:cubicBezTo>
                    <a:pt x="384383" y="250659"/>
                    <a:pt x="382958" y="242205"/>
                    <a:pt x="382104" y="234796"/>
                  </a:cubicBezTo>
                  <a:cubicBezTo>
                    <a:pt x="381157" y="227484"/>
                    <a:pt x="380586" y="220128"/>
                    <a:pt x="380395" y="212758"/>
                  </a:cubicBezTo>
                  <a:cubicBezTo>
                    <a:pt x="380170" y="205503"/>
                    <a:pt x="380328" y="198242"/>
                    <a:pt x="380869" y="191005"/>
                  </a:cubicBezTo>
                  <a:cubicBezTo>
                    <a:pt x="381337" y="183871"/>
                    <a:pt x="382193" y="176767"/>
                    <a:pt x="383433" y="169726"/>
                  </a:cubicBezTo>
                  <a:cubicBezTo>
                    <a:pt x="384696" y="162394"/>
                    <a:pt x="386344" y="155133"/>
                    <a:pt x="388371" y="147973"/>
                  </a:cubicBezTo>
                  <a:cubicBezTo>
                    <a:pt x="390460" y="140849"/>
                    <a:pt x="392833" y="133724"/>
                    <a:pt x="395682" y="126695"/>
                  </a:cubicBezTo>
                  <a:cubicBezTo>
                    <a:pt x="398497" y="119575"/>
                    <a:pt x="401667" y="112600"/>
                    <a:pt x="405177" y="105797"/>
                  </a:cubicBezTo>
                  <a:lnTo>
                    <a:pt x="405177" y="105797"/>
                  </a:lnTo>
                  <a:cubicBezTo>
                    <a:pt x="409073" y="98841"/>
                    <a:pt x="413320" y="92088"/>
                    <a:pt x="417901" y="85564"/>
                  </a:cubicBezTo>
                  <a:cubicBezTo>
                    <a:pt x="422174" y="79009"/>
                    <a:pt x="426827" y="72360"/>
                    <a:pt x="431954" y="65900"/>
                  </a:cubicBezTo>
                  <a:cubicBezTo>
                    <a:pt x="437082" y="59441"/>
                    <a:pt x="442494" y="52791"/>
                    <a:pt x="448191" y="46427"/>
                  </a:cubicBezTo>
                  <a:cubicBezTo>
                    <a:pt x="453888" y="40062"/>
                    <a:pt x="460155" y="33603"/>
                    <a:pt x="467182" y="27429"/>
                  </a:cubicBezTo>
                  <a:cubicBezTo>
                    <a:pt x="474208" y="21254"/>
                    <a:pt x="480665" y="14700"/>
                    <a:pt x="487977" y="8430"/>
                  </a:cubicBezTo>
                  <a:cubicBezTo>
                    <a:pt x="489171" y="6972"/>
                    <a:pt x="490507" y="5635"/>
                    <a:pt x="491965" y="4441"/>
                  </a:cubicBezTo>
                  <a:cubicBezTo>
                    <a:pt x="493650" y="3415"/>
                    <a:pt x="495430" y="2556"/>
                    <a:pt x="497282" y="1876"/>
                  </a:cubicBezTo>
                  <a:lnTo>
                    <a:pt x="497282" y="1876"/>
                  </a:lnTo>
                  <a:cubicBezTo>
                    <a:pt x="499236" y="1054"/>
                    <a:pt x="501274" y="449"/>
                    <a:pt x="503359" y="71"/>
                  </a:cubicBezTo>
                  <a:lnTo>
                    <a:pt x="503359" y="71"/>
                  </a:lnTo>
                  <a:cubicBezTo>
                    <a:pt x="505099" y="-24"/>
                    <a:pt x="506842" y="-24"/>
                    <a:pt x="508581" y="71"/>
                  </a:cubicBezTo>
                  <a:cubicBezTo>
                    <a:pt x="510463" y="153"/>
                    <a:pt x="512335" y="376"/>
                    <a:pt x="514184" y="736"/>
                  </a:cubicBezTo>
                  <a:cubicBezTo>
                    <a:pt x="517819" y="1418"/>
                    <a:pt x="521298" y="2771"/>
                    <a:pt x="524439" y="4725"/>
                  </a:cubicBezTo>
                  <a:cubicBezTo>
                    <a:pt x="525961" y="5665"/>
                    <a:pt x="527392" y="6747"/>
                    <a:pt x="528712" y="7955"/>
                  </a:cubicBezTo>
                  <a:cubicBezTo>
                    <a:pt x="536783" y="14700"/>
                    <a:pt x="544379" y="21444"/>
                    <a:pt x="551500" y="28283"/>
                  </a:cubicBezTo>
                  <a:cubicBezTo>
                    <a:pt x="558622" y="35123"/>
                    <a:pt x="565269" y="41962"/>
                    <a:pt x="571346" y="48802"/>
                  </a:cubicBezTo>
                  <a:cubicBezTo>
                    <a:pt x="577423" y="55641"/>
                    <a:pt x="583310" y="62576"/>
                    <a:pt x="588817" y="69510"/>
                  </a:cubicBezTo>
                  <a:lnTo>
                    <a:pt x="588817" y="69510"/>
                  </a:lnTo>
                  <a:cubicBezTo>
                    <a:pt x="593945" y="76349"/>
                    <a:pt x="598312" y="83189"/>
                    <a:pt x="602870" y="90123"/>
                  </a:cubicBezTo>
                  <a:cubicBezTo>
                    <a:pt x="607428" y="97058"/>
                    <a:pt x="611036" y="104372"/>
                    <a:pt x="614549" y="111591"/>
                  </a:cubicBezTo>
                  <a:cubicBezTo>
                    <a:pt x="618080" y="118677"/>
                    <a:pt x="621249" y="125938"/>
                    <a:pt x="624045" y="133344"/>
                  </a:cubicBezTo>
                  <a:cubicBezTo>
                    <a:pt x="626577" y="140628"/>
                    <a:pt x="628761" y="147942"/>
                    <a:pt x="630596" y="155288"/>
                  </a:cubicBezTo>
                  <a:cubicBezTo>
                    <a:pt x="632318" y="162653"/>
                    <a:pt x="633649" y="170104"/>
                    <a:pt x="634584" y="177611"/>
                  </a:cubicBezTo>
                  <a:lnTo>
                    <a:pt x="634584" y="178656"/>
                  </a:lnTo>
                  <a:cubicBezTo>
                    <a:pt x="635439" y="185590"/>
                    <a:pt x="635914" y="192524"/>
                    <a:pt x="636199" y="199459"/>
                  </a:cubicBezTo>
                  <a:cubicBezTo>
                    <a:pt x="636484" y="206393"/>
                    <a:pt x="636199" y="213708"/>
                    <a:pt x="636199" y="220737"/>
                  </a:cubicBezTo>
                  <a:cubicBezTo>
                    <a:pt x="636199" y="227766"/>
                    <a:pt x="635059" y="235176"/>
                    <a:pt x="634015" y="242300"/>
                  </a:cubicBezTo>
                  <a:cubicBezTo>
                    <a:pt x="632970" y="249425"/>
                    <a:pt x="631736" y="256834"/>
                    <a:pt x="630217" y="264053"/>
                  </a:cubicBezTo>
                  <a:cubicBezTo>
                    <a:pt x="628697" y="271273"/>
                    <a:pt x="627178" y="276972"/>
                    <a:pt x="625374" y="283717"/>
                  </a:cubicBezTo>
                  <a:cubicBezTo>
                    <a:pt x="623570" y="290461"/>
                    <a:pt x="621481" y="297110"/>
                    <a:pt x="619392" y="303475"/>
                  </a:cubicBezTo>
                  <a:cubicBezTo>
                    <a:pt x="617303" y="309839"/>
                    <a:pt x="615214" y="315634"/>
                    <a:pt x="612745" y="322473"/>
                  </a:cubicBezTo>
                  <a:cubicBezTo>
                    <a:pt x="610276" y="329313"/>
                    <a:pt x="608662" y="333207"/>
                    <a:pt x="606478" y="338717"/>
                  </a:cubicBezTo>
                  <a:cubicBezTo>
                    <a:pt x="610656" y="342897"/>
                    <a:pt x="615024" y="347076"/>
                    <a:pt x="619487" y="351256"/>
                  </a:cubicBezTo>
                  <a:cubicBezTo>
                    <a:pt x="630990" y="361878"/>
                    <a:pt x="641956" y="373069"/>
                    <a:pt x="652341" y="384788"/>
                  </a:cubicBezTo>
                  <a:cubicBezTo>
                    <a:pt x="653184" y="385760"/>
                    <a:pt x="653977" y="386774"/>
                    <a:pt x="654715" y="387828"/>
                  </a:cubicBezTo>
                  <a:cubicBezTo>
                    <a:pt x="655490" y="388899"/>
                    <a:pt x="656158" y="390045"/>
                    <a:pt x="656709" y="391247"/>
                  </a:cubicBezTo>
                  <a:cubicBezTo>
                    <a:pt x="657382" y="392385"/>
                    <a:pt x="657923" y="393597"/>
                    <a:pt x="658323" y="394857"/>
                  </a:cubicBezTo>
                  <a:cubicBezTo>
                    <a:pt x="658816" y="396054"/>
                    <a:pt x="659197" y="397295"/>
                    <a:pt x="659462" y="398562"/>
                  </a:cubicBezTo>
                  <a:cubicBezTo>
                    <a:pt x="659462" y="399797"/>
                    <a:pt x="659462" y="401127"/>
                    <a:pt x="660127" y="402551"/>
                  </a:cubicBezTo>
                  <a:cubicBezTo>
                    <a:pt x="660222" y="403912"/>
                    <a:pt x="660222" y="405276"/>
                    <a:pt x="660127" y="406636"/>
                  </a:cubicBezTo>
                  <a:cubicBezTo>
                    <a:pt x="660228" y="407964"/>
                    <a:pt x="660228" y="409298"/>
                    <a:pt x="660127" y="410626"/>
                  </a:cubicBezTo>
                  <a:lnTo>
                    <a:pt x="660127" y="410626"/>
                  </a:lnTo>
                  <a:cubicBezTo>
                    <a:pt x="659940" y="411779"/>
                    <a:pt x="659685" y="412921"/>
                    <a:pt x="659367" y="414046"/>
                  </a:cubicBezTo>
                  <a:lnTo>
                    <a:pt x="653005" y="437034"/>
                  </a:lnTo>
                  <a:cubicBezTo>
                    <a:pt x="649492" y="452327"/>
                    <a:pt x="645979" y="467811"/>
                    <a:pt x="641991" y="483390"/>
                  </a:cubicBezTo>
                  <a:lnTo>
                    <a:pt x="641991" y="483390"/>
                  </a:lnTo>
                  <a:cubicBezTo>
                    <a:pt x="641468" y="485318"/>
                    <a:pt x="640769" y="487194"/>
                    <a:pt x="639902" y="488994"/>
                  </a:cubicBezTo>
                  <a:cubicBezTo>
                    <a:pt x="638991" y="490813"/>
                    <a:pt x="637944" y="492559"/>
                    <a:pt x="636768" y="494219"/>
                  </a:cubicBezTo>
                  <a:lnTo>
                    <a:pt x="636768" y="494219"/>
                  </a:lnTo>
                  <a:cubicBezTo>
                    <a:pt x="635654" y="495713"/>
                    <a:pt x="634380" y="497083"/>
                    <a:pt x="632970" y="498303"/>
                  </a:cubicBezTo>
                  <a:cubicBezTo>
                    <a:pt x="631513" y="499663"/>
                    <a:pt x="629921" y="500872"/>
                    <a:pt x="628223" y="501913"/>
                  </a:cubicBezTo>
                  <a:cubicBezTo>
                    <a:pt x="626517" y="502988"/>
                    <a:pt x="624704" y="503880"/>
                    <a:pt x="622810" y="504573"/>
                  </a:cubicBezTo>
                  <a:cubicBezTo>
                    <a:pt x="620973" y="505308"/>
                    <a:pt x="619063" y="505848"/>
                    <a:pt x="617113" y="506188"/>
                  </a:cubicBezTo>
                  <a:cubicBezTo>
                    <a:pt x="615158" y="506422"/>
                    <a:pt x="613181" y="506422"/>
                    <a:pt x="611226" y="506188"/>
                  </a:cubicBezTo>
                  <a:cubicBezTo>
                    <a:pt x="609330" y="506332"/>
                    <a:pt x="607425" y="506332"/>
                    <a:pt x="605529" y="506188"/>
                  </a:cubicBezTo>
                  <a:lnTo>
                    <a:pt x="603440" y="505713"/>
                  </a:lnTo>
                  <a:lnTo>
                    <a:pt x="600591" y="504763"/>
                  </a:lnTo>
                  <a:cubicBezTo>
                    <a:pt x="597145" y="503590"/>
                    <a:pt x="593931" y="501822"/>
                    <a:pt x="591096" y="499538"/>
                  </a:cubicBezTo>
                  <a:cubicBezTo>
                    <a:pt x="577065" y="488352"/>
                    <a:pt x="562245" y="478193"/>
                    <a:pt x="546753" y="469141"/>
                  </a:cubicBezTo>
                  <a:cubicBezTo>
                    <a:pt x="537283" y="463494"/>
                    <a:pt x="526678" y="460023"/>
                    <a:pt x="515703" y="458977"/>
                  </a:cubicBezTo>
                  <a:cubicBezTo>
                    <a:pt x="505086" y="458855"/>
                    <a:pt x="494555" y="460891"/>
                    <a:pt x="484748" y="464961"/>
                  </a:cubicBezTo>
                  <a:cubicBezTo>
                    <a:pt x="472784" y="469426"/>
                    <a:pt x="458636" y="476360"/>
                    <a:pt x="440880" y="485004"/>
                  </a:cubicBezTo>
                  <a:cubicBezTo>
                    <a:pt x="440308" y="485280"/>
                    <a:pt x="439701" y="485472"/>
                    <a:pt x="439076" y="485574"/>
                  </a:cubicBezTo>
                  <a:lnTo>
                    <a:pt x="438601" y="485574"/>
                  </a:lnTo>
                  <a:lnTo>
                    <a:pt x="435657" y="487284"/>
                  </a:lnTo>
                  <a:lnTo>
                    <a:pt x="435657" y="487284"/>
                  </a:lnTo>
                  <a:lnTo>
                    <a:pt x="431384" y="489469"/>
                  </a:lnTo>
                  <a:lnTo>
                    <a:pt x="414483" y="497638"/>
                  </a:lnTo>
                  <a:cubicBezTo>
                    <a:pt x="412604" y="498573"/>
                    <a:pt x="410630" y="499305"/>
                    <a:pt x="408596" y="499823"/>
                  </a:cubicBezTo>
                  <a:cubicBezTo>
                    <a:pt x="406564" y="500286"/>
                    <a:pt x="404501" y="500603"/>
                    <a:pt x="402424" y="500773"/>
                  </a:cubicBezTo>
                  <a:cubicBezTo>
                    <a:pt x="398261" y="500992"/>
                    <a:pt x="394097" y="500379"/>
                    <a:pt x="390175" y="498968"/>
                  </a:cubicBezTo>
                  <a:cubicBezTo>
                    <a:pt x="386255" y="497547"/>
                    <a:pt x="382645" y="495387"/>
                    <a:pt x="379540" y="492604"/>
                  </a:cubicBezTo>
                  <a:cubicBezTo>
                    <a:pt x="377974" y="491224"/>
                    <a:pt x="376543" y="489697"/>
                    <a:pt x="375267" y="488044"/>
                  </a:cubicBezTo>
                  <a:lnTo>
                    <a:pt x="375267" y="488044"/>
                  </a:lnTo>
                  <a:cubicBezTo>
                    <a:pt x="374092" y="486418"/>
                    <a:pt x="373044" y="484703"/>
                    <a:pt x="372134" y="482915"/>
                  </a:cubicBezTo>
                  <a:cubicBezTo>
                    <a:pt x="370875" y="480194"/>
                    <a:pt x="369981" y="477320"/>
                    <a:pt x="369475" y="474365"/>
                  </a:cubicBezTo>
                  <a:cubicBezTo>
                    <a:pt x="364822" y="453467"/>
                    <a:pt x="359980" y="426869"/>
                    <a:pt x="357321" y="405496"/>
                  </a:cubicBezTo>
                  <a:cubicBezTo>
                    <a:pt x="357227" y="404295"/>
                    <a:pt x="357227" y="403088"/>
                    <a:pt x="357321" y="401887"/>
                  </a:cubicBezTo>
                  <a:lnTo>
                    <a:pt x="357321" y="401887"/>
                  </a:lnTo>
                  <a:cubicBezTo>
                    <a:pt x="357226" y="400622"/>
                    <a:pt x="357226" y="399351"/>
                    <a:pt x="357321" y="398087"/>
                  </a:cubicBezTo>
                  <a:lnTo>
                    <a:pt x="357321" y="398087"/>
                  </a:lnTo>
                  <a:lnTo>
                    <a:pt x="357891" y="394382"/>
                  </a:lnTo>
                  <a:cubicBezTo>
                    <a:pt x="357891" y="393052"/>
                    <a:pt x="358555" y="391817"/>
                    <a:pt x="358935" y="390582"/>
                  </a:cubicBezTo>
                  <a:cubicBezTo>
                    <a:pt x="359315" y="389348"/>
                    <a:pt x="359885" y="388113"/>
                    <a:pt x="360454" y="386878"/>
                  </a:cubicBezTo>
                  <a:cubicBezTo>
                    <a:pt x="361052" y="385651"/>
                    <a:pt x="361750" y="384475"/>
                    <a:pt x="362543" y="383363"/>
                  </a:cubicBezTo>
                  <a:lnTo>
                    <a:pt x="362543" y="383363"/>
                  </a:lnTo>
                  <a:cubicBezTo>
                    <a:pt x="363218" y="382343"/>
                    <a:pt x="363947" y="381360"/>
                    <a:pt x="364727" y="380418"/>
                  </a:cubicBezTo>
                  <a:lnTo>
                    <a:pt x="367576" y="377569"/>
                  </a:lnTo>
                  <a:lnTo>
                    <a:pt x="413153" y="336057"/>
                  </a:lnTo>
                  <a:close/>
                  <a:moveTo>
                    <a:pt x="429011" y="248380"/>
                  </a:moveTo>
                  <a:cubicBezTo>
                    <a:pt x="430435" y="254839"/>
                    <a:pt x="432049" y="261394"/>
                    <a:pt x="433948" y="267948"/>
                  </a:cubicBezTo>
                  <a:cubicBezTo>
                    <a:pt x="435847" y="274502"/>
                    <a:pt x="438126" y="281342"/>
                    <a:pt x="440690" y="288276"/>
                  </a:cubicBezTo>
                  <a:cubicBezTo>
                    <a:pt x="443254" y="295211"/>
                    <a:pt x="446102" y="302335"/>
                    <a:pt x="449236" y="309459"/>
                  </a:cubicBezTo>
                  <a:cubicBezTo>
                    <a:pt x="452369" y="316584"/>
                    <a:pt x="455693" y="323803"/>
                    <a:pt x="459491" y="331403"/>
                  </a:cubicBezTo>
                  <a:lnTo>
                    <a:pt x="459491" y="331403"/>
                  </a:lnTo>
                  <a:cubicBezTo>
                    <a:pt x="460453" y="333511"/>
                    <a:pt x="461092" y="335753"/>
                    <a:pt x="461390" y="338052"/>
                  </a:cubicBezTo>
                  <a:cubicBezTo>
                    <a:pt x="462301" y="345155"/>
                    <a:pt x="459676" y="352252"/>
                    <a:pt x="454363" y="357050"/>
                  </a:cubicBezTo>
                  <a:lnTo>
                    <a:pt x="401759" y="405686"/>
                  </a:lnTo>
                  <a:lnTo>
                    <a:pt x="409830" y="451567"/>
                  </a:lnTo>
                  <a:cubicBezTo>
                    <a:pt x="413818" y="449572"/>
                    <a:pt x="418091" y="447293"/>
                    <a:pt x="422174" y="445488"/>
                  </a:cubicBezTo>
                  <a:cubicBezTo>
                    <a:pt x="443444" y="435229"/>
                    <a:pt x="460155" y="426489"/>
                    <a:pt x="475348" y="421455"/>
                  </a:cubicBezTo>
                  <a:cubicBezTo>
                    <a:pt x="488776" y="415944"/>
                    <a:pt x="503185" y="413229"/>
                    <a:pt x="517697" y="413476"/>
                  </a:cubicBezTo>
                  <a:cubicBezTo>
                    <a:pt x="531969" y="414321"/>
                    <a:pt x="545880" y="418311"/>
                    <a:pt x="558432" y="425160"/>
                  </a:cubicBezTo>
                  <a:cubicBezTo>
                    <a:pt x="574229" y="433609"/>
                    <a:pt x="589314" y="443331"/>
                    <a:pt x="603535" y="454227"/>
                  </a:cubicBezTo>
                  <a:lnTo>
                    <a:pt x="614075" y="409676"/>
                  </a:lnTo>
                  <a:lnTo>
                    <a:pt x="563939" y="359520"/>
                  </a:lnTo>
                  <a:lnTo>
                    <a:pt x="563275" y="358760"/>
                  </a:lnTo>
                  <a:cubicBezTo>
                    <a:pt x="561912" y="357245"/>
                    <a:pt x="560761" y="355551"/>
                    <a:pt x="559856" y="353726"/>
                  </a:cubicBezTo>
                  <a:cubicBezTo>
                    <a:pt x="558942" y="351931"/>
                    <a:pt x="558302" y="350011"/>
                    <a:pt x="557957" y="348026"/>
                  </a:cubicBezTo>
                  <a:lnTo>
                    <a:pt x="557957" y="347551"/>
                  </a:lnTo>
                  <a:cubicBezTo>
                    <a:pt x="557621" y="345507"/>
                    <a:pt x="557621" y="343421"/>
                    <a:pt x="557957" y="341377"/>
                  </a:cubicBezTo>
                  <a:cubicBezTo>
                    <a:pt x="558181" y="339218"/>
                    <a:pt x="558725" y="337105"/>
                    <a:pt x="559571" y="335107"/>
                  </a:cubicBezTo>
                  <a:lnTo>
                    <a:pt x="559571" y="335107"/>
                  </a:lnTo>
                  <a:cubicBezTo>
                    <a:pt x="562610" y="327983"/>
                    <a:pt x="565459" y="321143"/>
                    <a:pt x="568022" y="314589"/>
                  </a:cubicBezTo>
                  <a:cubicBezTo>
                    <a:pt x="570586" y="308035"/>
                    <a:pt x="573055" y="301290"/>
                    <a:pt x="575334" y="294451"/>
                  </a:cubicBezTo>
                  <a:cubicBezTo>
                    <a:pt x="577613" y="287611"/>
                    <a:pt x="579702" y="281247"/>
                    <a:pt x="581506" y="274787"/>
                  </a:cubicBezTo>
                  <a:cubicBezTo>
                    <a:pt x="583310" y="268328"/>
                    <a:pt x="584924" y="261868"/>
                    <a:pt x="586253" y="255789"/>
                  </a:cubicBezTo>
                  <a:cubicBezTo>
                    <a:pt x="587583" y="249710"/>
                    <a:pt x="588722" y="243440"/>
                    <a:pt x="589577" y="237456"/>
                  </a:cubicBezTo>
                  <a:cubicBezTo>
                    <a:pt x="590431" y="231471"/>
                    <a:pt x="591001" y="225392"/>
                    <a:pt x="591381" y="219407"/>
                  </a:cubicBezTo>
                  <a:cubicBezTo>
                    <a:pt x="591761" y="213423"/>
                    <a:pt x="591856" y="207628"/>
                    <a:pt x="591381" y="201834"/>
                  </a:cubicBezTo>
                  <a:cubicBezTo>
                    <a:pt x="591272" y="196050"/>
                    <a:pt x="590828" y="190277"/>
                    <a:pt x="590051" y="184545"/>
                  </a:cubicBezTo>
                  <a:lnTo>
                    <a:pt x="590051" y="183975"/>
                  </a:lnTo>
                  <a:cubicBezTo>
                    <a:pt x="588514" y="172019"/>
                    <a:pt x="585681" y="160266"/>
                    <a:pt x="581601" y="148923"/>
                  </a:cubicBezTo>
                  <a:cubicBezTo>
                    <a:pt x="579497" y="142977"/>
                    <a:pt x="577088" y="137142"/>
                    <a:pt x="574384" y="131445"/>
                  </a:cubicBezTo>
                  <a:cubicBezTo>
                    <a:pt x="571514" y="125494"/>
                    <a:pt x="568344" y="119692"/>
                    <a:pt x="564889" y="114061"/>
                  </a:cubicBezTo>
                  <a:cubicBezTo>
                    <a:pt x="561281" y="108267"/>
                    <a:pt x="557387" y="102472"/>
                    <a:pt x="553020" y="96678"/>
                  </a:cubicBezTo>
                  <a:cubicBezTo>
                    <a:pt x="548652" y="90883"/>
                    <a:pt x="543524" y="85089"/>
                    <a:pt x="538777" y="79199"/>
                  </a:cubicBezTo>
                  <a:cubicBezTo>
                    <a:pt x="534029" y="73310"/>
                    <a:pt x="528617" y="68275"/>
                    <a:pt x="523014" y="62861"/>
                  </a:cubicBezTo>
                  <a:cubicBezTo>
                    <a:pt x="517412" y="57446"/>
                    <a:pt x="513519" y="53361"/>
                    <a:pt x="508012" y="48897"/>
                  </a:cubicBezTo>
                  <a:cubicBezTo>
                    <a:pt x="503264" y="53171"/>
                    <a:pt x="498516" y="57446"/>
                    <a:pt x="494528" y="61626"/>
                  </a:cubicBezTo>
                  <a:cubicBezTo>
                    <a:pt x="490540" y="65805"/>
                    <a:pt x="484368" y="71125"/>
                    <a:pt x="480001" y="76064"/>
                  </a:cubicBezTo>
                  <a:cubicBezTo>
                    <a:pt x="475633" y="81004"/>
                    <a:pt x="470505" y="87083"/>
                    <a:pt x="466137" y="92593"/>
                  </a:cubicBezTo>
                  <a:cubicBezTo>
                    <a:pt x="461770" y="98103"/>
                    <a:pt x="457971" y="103517"/>
                    <a:pt x="454458" y="109122"/>
                  </a:cubicBezTo>
                  <a:cubicBezTo>
                    <a:pt x="450945" y="114726"/>
                    <a:pt x="447527" y="120141"/>
                    <a:pt x="444963" y="125745"/>
                  </a:cubicBezTo>
                  <a:cubicBezTo>
                    <a:pt x="442399" y="131350"/>
                    <a:pt x="439076" y="137239"/>
                    <a:pt x="436892" y="142559"/>
                  </a:cubicBezTo>
                  <a:cubicBezTo>
                    <a:pt x="434636" y="148110"/>
                    <a:pt x="432702" y="153788"/>
                    <a:pt x="431100" y="159562"/>
                  </a:cubicBezTo>
                  <a:cubicBezTo>
                    <a:pt x="429484" y="165333"/>
                    <a:pt x="428248" y="171204"/>
                    <a:pt x="427396" y="177136"/>
                  </a:cubicBezTo>
                  <a:cubicBezTo>
                    <a:pt x="426373" y="182791"/>
                    <a:pt x="425676" y="188500"/>
                    <a:pt x="425307" y="194234"/>
                  </a:cubicBezTo>
                  <a:cubicBezTo>
                    <a:pt x="425307" y="200124"/>
                    <a:pt x="424738" y="205918"/>
                    <a:pt x="425307" y="211808"/>
                  </a:cubicBezTo>
                  <a:cubicBezTo>
                    <a:pt x="425877" y="217697"/>
                    <a:pt x="425972" y="223587"/>
                    <a:pt x="426732" y="229761"/>
                  </a:cubicBezTo>
                  <a:cubicBezTo>
                    <a:pt x="427491" y="235936"/>
                    <a:pt x="428536" y="242205"/>
                    <a:pt x="429770" y="248760"/>
                  </a:cubicBezTo>
                  <a:close/>
                  <a:moveTo>
                    <a:pt x="883172" y="528511"/>
                  </a:moveTo>
                  <a:cubicBezTo>
                    <a:pt x="884355" y="529041"/>
                    <a:pt x="885471" y="529710"/>
                    <a:pt x="886496" y="530506"/>
                  </a:cubicBezTo>
                  <a:cubicBezTo>
                    <a:pt x="887562" y="531257"/>
                    <a:pt x="888548" y="532117"/>
                    <a:pt x="889439" y="533070"/>
                  </a:cubicBezTo>
                  <a:cubicBezTo>
                    <a:pt x="890218" y="533914"/>
                    <a:pt x="890947" y="534802"/>
                    <a:pt x="891623" y="535730"/>
                  </a:cubicBezTo>
                  <a:cubicBezTo>
                    <a:pt x="892154" y="536519"/>
                    <a:pt x="892630" y="537345"/>
                    <a:pt x="893047" y="538200"/>
                  </a:cubicBezTo>
                  <a:lnTo>
                    <a:pt x="1006611" y="673563"/>
                  </a:lnTo>
                  <a:cubicBezTo>
                    <a:pt x="1008472" y="675755"/>
                    <a:pt x="1009868" y="678311"/>
                    <a:pt x="1010694" y="681068"/>
                  </a:cubicBezTo>
                  <a:cubicBezTo>
                    <a:pt x="1011615" y="683817"/>
                    <a:pt x="1011938" y="686732"/>
                    <a:pt x="1011644" y="689617"/>
                  </a:cubicBezTo>
                  <a:cubicBezTo>
                    <a:pt x="1011426" y="692535"/>
                    <a:pt x="1010618" y="695379"/>
                    <a:pt x="1009270" y="697976"/>
                  </a:cubicBezTo>
                  <a:lnTo>
                    <a:pt x="1009270" y="697976"/>
                  </a:lnTo>
                  <a:cubicBezTo>
                    <a:pt x="1007941" y="700403"/>
                    <a:pt x="1006165" y="702561"/>
                    <a:pt x="1004048" y="704341"/>
                  </a:cubicBezTo>
                  <a:lnTo>
                    <a:pt x="1001864" y="705955"/>
                  </a:lnTo>
                  <a:cubicBezTo>
                    <a:pt x="1001171" y="706423"/>
                    <a:pt x="1000439" y="706836"/>
                    <a:pt x="999680" y="707190"/>
                  </a:cubicBezTo>
                  <a:lnTo>
                    <a:pt x="902163" y="758676"/>
                  </a:lnTo>
                  <a:lnTo>
                    <a:pt x="902163" y="955024"/>
                  </a:lnTo>
                  <a:cubicBezTo>
                    <a:pt x="902188" y="957181"/>
                    <a:pt x="901868" y="959327"/>
                    <a:pt x="901213" y="961389"/>
                  </a:cubicBezTo>
                  <a:cubicBezTo>
                    <a:pt x="900588" y="963478"/>
                    <a:pt x="899661" y="965464"/>
                    <a:pt x="898460" y="967278"/>
                  </a:cubicBezTo>
                  <a:cubicBezTo>
                    <a:pt x="897294" y="969074"/>
                    <a:pt x="895851" y="970679"/>
                    <a:pt x="894187" y="972028"/>
                  </a:cubicBezTo>
                  <a:cubicBezTo>
                    <a:pt x="892569" y="973367"/>
                    <a:pt x="890781" y="974488"/>
                    <a:pt x="888869" y="975352"/>
                  </a:cubicBezTo>
                  <a:lnTo>
                    <a:pt x="522350" y="1161347"/>
                  </a:lnTo>
                  <a:cubicBezTo>
                    <a:pt x="521583" y="1162144"/>
                    <a:pt x="520722" y="1162847"/>
                    <a:pt x="519786" y="1163436"/>
                  </a:cubicBezTo>
                  <a:cubicBezTo>
                    <a:pt x="518669" y="1164196"/>
                    <a:pt x="517494" y="1164861"/>
                    <a:pt x="516273" y="1165431"/>
                  </a:cubicBezTo>
                  <a:cubicBezTo>
                    <a:pt x="514866" y="1166049"/>
                    <a:pt x="513404" y="1166524"/>
                    <a:pt x="511905" y="1166856"/>
                  </a:cubicBezTo>
                  <a:lnTo>
                    <a:pt x="511905" y="1166856"/>
                  </a:lnTo>
                  <a:cubicBezTo>
                    <a:pt x="510452" y="1166999"/>
                    <a:pt x="508990" y="1166999"/>
                    <a:pt x="507537" y="1166856"/>
                  </a:cubicBezTo>
                  <a:cubicBezTo>
                    <a:pt x="505512" y="1166866"/>
                    <a:pt x="503497" y="1166581"/>
                    <a:pt x="501555" y="1166001"/>
                  </a:cubicBezTo>
                  <a:cubicBezTo>
                    <a:pt x="499589" y="1165469"/>
                    <a:pt x="497705" y="1164671"/>
                    <a:pt x="495953" y="1163626"/>
                  </a:cubicBezTo>
                  <a:cubicBezTo>
                    <a:pt x="494502" y="1162705"/>
                    <a:pt x="493163" y="1161622"/>
                    <a:pt x="491965" y="1160397"/>
                  </a:cubicBezTo>
                  <a:lnTo>
                    <a:pt x="491965" y="1160397"/>
                  </a:lnTo>
                  <a:cubicBezTo>
                    <a:pt x="491162" y="1159608"/>
                    <a:pt x="490431" y="1158753"/>
                    <a:pt x="489781" y="1157832"/>
                  </a:cubicBezTo>
                  <a:lnTo>
                    <a:pt x="123546" y="974783"/>
                  </a:lnTo>
                  <a:cubicBezTo>
                    <a:pt x="121741" y="973842"/>
                    <a:pt x="120052" y="972693"/>
                    <a:pt x="118513" y="971363"/>
                  </a:cubicBezTo>
                  <a:cubicBezTo>
                    <a:pt x="117045" y="969957"/>
                    <a:pt x="115767" y="968361"/>
                    <a:pt x="114715" y="966613"/>
                  </a:cubicBezTo>
                  <a:cubicBezTo>
                    <a:pt x="113698" y="965084"/>
                    <a:pt x="112900" y="963421"/>
                    <a:pt x="112341" y="961674"/>
                  </a:cubicBezTo>
                  <a:cubicBezTo>
                    <a:pt x="111842" y="960002"/>
                    <a:pt x="111524" y="958282"/>
                    <a:pt x="111392" y="956544"/>
                  </a:cubicBezTo>
                  <a:lnTo>
                    <a:pt x="111392" y="760006"/>
                  </a:lnTo>
                  <a:lnTo>
                    <a:pt x="11406" y="707000"/>
                  </a:lnTo>
                  <a:cubicBezTo>
                    <a:pt x="10129" y="706256"/>
                    <a:pt x="8921" y="705397"/>
                    <a:pt x="7798" y="704436"/>
                  </a:cubicBezTo>
                  <a:cubicBezTo>
                    <a:pt x="5698" y="702624"/>
                    <a:pt x="3958" y="700433"/>
                    <a:pt x="2670" y="697976"/>
                  </a:cubicBezTo>
                  <a:cubicBezTo>
                    <a:pt x="1273" y="695386"/>
                    <a:pt x="402" y="692546"/>
                    <a:pt x="107" y="689617"/>
                  </a:cubicBezTo>
                  <a:cubicBezTo>
                    <a:pt x="-190" y="686732"/>
                    <a:pt x="134" y="683817"/>
                    <a:pt x="1056" y="681068"/>
                  </a:cubicBezTo>
                  <a:cubicBezTo>
                    <a:pt x="1922" y="678326"/>
                    <a:pt x="3308" y="675779"/>
                    <a:pt x="5139" y="673563"/>
                  </a:cubicBezTo>
                  <a:lnTo>
                    <a:pt x="120318" y="535825"/>
                  </a:lnTo>
                  <a:cubicBezTo>
                    <a:pt x="120685" y="535285"/>
                    <a:pt x="121133" y="534804"/>
                    <a:pt x="121647" y="534400"/>
                  </a:cubicBezTo>
                  <a:lnTo>
                    <a:pt x="123451" y="532785"/>
                  </a:lnTo>
                  <a:lnTo>
                    <a:pt x="125160" y="531645"/>
                  </a:lnTo>
                  <a:lnTo>
                    <a:pt x="126490" y="530886"/>
                  </a:lnTo>
                  <a:cubicBezTo>
                    <a:pt x="127274" y="530262"/>
                    <a:pt x="128099" y="529691"/>
                    <a:pt x="128958" y="529176"/>
                  </a:cubicBezTo>
                  <a:lnTo>
                    <a:pt x="130288" y="528511"/>
                  </a:lnTo>
                  <a:lnTo>
                    <a:pt x="306331" y="441023"/>
                  </a:lnTo>
                  <a:cubicBezTo>
                    <a:pt x="308909" y="439729"/>
                    <a:pt x="311716" y="438955"/>
                    <a:pt x="314592" y="438743"/>
                  </a:cubicBezTo>
                  <a:cubicBezTo>
                    <a:pt x="317488" y="438541"/>
                    <a:pt x="320396" y="438929"/>
                    <a:pt x="323138" y="439883"/>
                  </a:cubicBezTo>
                  <a:cubicBezTo>
                    <a:pt x="325889" y="440815"/>
                    <a:pt x="328435" y="442266"/>
                    <a:pt x="330639" y="444158"/>
                  </a:cubicBezTo>
                  <a:cubicBezTo>
                    <a:pt x="332788" y="446095"/>
                    <a:pt x="334559" y="448414"/>
                    <a:pt x="335861" y="450997"/>
                  </a:cubicBezTo>
                  <a:lnTo>
                    <a:pt x="335861" y="450997"/>
                  </a:lnTo>
                  <a:cubicBezTo>
                    <a:pt x="337084" y="453597"/>
                    <a:pt x="337823" y="456398"/>
                    <a:pt x="338045" y="459262"/>
                  </a:cubicBezTo>
                  <a:cubicBezTo>
                    <a:pt x="338147" y="462124"/>
                    <a:pt x="337762" y="464983"/>
                    <a:pt x="336906" y="467716"/>
                  </a:cubicBezTo>
                  <a:cubicBezTo>
                    <a:pt x="335886" y="470410"/>
                    <a:pt x="334373" y="472891"/>
                    <a:pt x="332443" y="475030"/>
                  </a:cubicBezTo>
                  <a:cubicBezTo>
                    <a:pt x="330548" y="477224"/>
                    <a:pt x="328221" y="479002"/>
                    <a:pt x="325607" y="480255"/>
                  </a:cubicBezTo>
                  <a:lnTo>
                    <a:pt x="185076" y="551024"/>
                  </a:lnTo>
                  <a:lnTo>
                    <a:pt x="505828" y="719254"/>
                  </a:lnTo>
                  <a:lnTo>
                    <a:pt x="827625" y="550074"/>
                  </a:lnTo>
                  <a:lnTo>
                    <a:pt x="688518" y="480920"/>
                  </a:lnTo>
                  <a:cubicBezTo>
                    <a:pt x="685921" y="479640"/>
                    <a:pt x="683598" y="477866"/>
                    <a:pt x="681681" y="475695"/>
                  </a:cubicBezTo>
                  <a:cubicBezTo>
                    <a:pt x="679766" y="473491"/>
                    <a:pt x="678284" y="470946"/>
                    <a:pt x="677313" y="468191"/>
                  </a:cubicBezTo>
                  <a:cubicBezTo>
                    <a:pt x="676443" y="465429"/>
                    <a:pt x="676089" y="462531"/>
                    <a:pt x="676269" y="459642"/>
                  </a:cubicBezTo>
                  <a:cubicBezTo>
                    <a:pt x="676398" y="456732"/>
                    <a:pt x="677143" y="453883"/>
                    <a:pt x="678453" y="451282"/>
                  </a:cubicBezTo>
                  <a:cubicBezTo>
                    <a:pt x="679756" y="448699"/>
                    <a:pt x="681527" y="446380"/>
                    <a:pt x="683675" y="444443"/>
                  </a:cubicBezTo>
                  <a:cubicBezTo>
                    <a:pt x="685893" y="442570"/>
                    <a:pt x="688435" y="441120"/>
                    <a:pt x="691177" y="440168"/>
                  </a:cubicBezTo>
                  <a:cubicBezTo>
                    <a:pt x="693920" y="439219"/>
                    <a:pt x="696826" y="438832"/>
                    <a:pt x="699722" y="439028"/>
                  </a:cubicBezTo>
                  <a:cubicBezTo>
                    <a:pt x="702627" y="439252"/>
                    <a:pt x="705462" y="440025"/>
                    <a:pt x="708078" y="441308"/>
                  </a:cubicBezTo>
                  <a:lnTo>
                    <a:pt x="883172" y="528511"/>
                  </a:lnTo>
                  <a:close/>
                  <a:moveTo>
                    <a:pt x="485318" y="1106631"/>
                  </a:moveTo>
                  <a:lnTo>
                    <a:pt x="485318" y="823080"/>
                  </a:lnTo>
                  <a:lnTo>
                    <a:pt x="436892" y="907718"/>
                  </a:lnTo>
                  <a:cubicBezTo>
                    <a:pt x="435509" y="910139"/>
                    <a:pt x="433672" y="912267"/>
                    <a:pt x="431479" y="913988"/>
                  </a:cubicBezTo>
                  <a:cubicBezTo>
                    <a:pt x="429267" y="915725"/>
                    <a:pt x="426757" y="917045"/>
                    <a:pt x="424073" y="917882"/>
                  </a:cubicBezTo>
                  <a:lnTo>
                    <a:pt x="424073" y="917882"/>
                  </a:lnTo>
                  <a:cubicBezTo>
                    <a:pt x="421426" y="918661"/>
                    <a:pt x="418652" y="918919"/>
                    <a:pt x="415907" y="918642"/>
                  </a:cubicBezTo>
                  <a:cubicBezTo>
                    <a:pt x="413064" y="918351"/>
                    <a:pt x="410297" y="917546"/>
                    <a:pt x="407741" y="916267"/>
                  </a:cubicBezTo>
                  <a:lnTo>
                    <a:pt x="156020" y="783279"/>
                  </a:lnTo>
                  <a:lnTo>
                    <a:pt x="156020" y="941440"/>
                  </a:lnTo>
                  <a:lnTo>
                    <a:pt x="486267" y="1106631"/>
                  </a:lnTo>
                  <a:close/>
                  <a:moveTo>
                    <a:pt x="529566" y="829635"/>
                  </a:moveTo>
                  <a:lnTo>
                    <a:pt x="529566" y="1108246"/>
                  </a:lnTo>
                  <a:lnTo>
                    <a:pt x="858199" y="941535"/>
                  </a:lnTo>
                  <a:lnTo>
                    <a:pt x="858199" y="782139"/>
                  </a:lnTo>
                  <a:lnTo>
                    <a:pt x="604579" y="916267"/>
                  </a:lnTo>
                  <a:cubicBezTo>
                    <a:pt x="602023" y="917546"/>
                    <a:pt x="599256" y="918351"/>
                    <a:pt x="596413" y="918642"/>
                  </a:cubicBezTo>
                  <a:lnTo>
                    <a:pt x="596413" y="918642"/>
                  </a:lnTo>
                  <a:cubicBezTo>
                    <a:pt x="593605" y="918918"/>
                    <a:pt x="590770" y="918659"/>
                    <a:pt x="588057" y="917882"/>
                  </a:cubicBezTo>
                  <a:cubicBezTo>
                    <a:pt x="585338" y="917012"/>
                    <a:pt x="582798" y="915661"/>
                    <a:pt x="580556" y="913893"/>
                  </a:cubicBezTo>
                  <a:cubicBezTo>
                    <a:pt x="578361" y="912137"/>
                    <a:pt x="576523" y="909977"/>
                    <a:pt x="575144" y="907528"/>
                  </a:cubicBezTo>
                  <a:lnTo>
                    <a:pt x="529946" y="829635"/>
                  </a:lnTo>
                  <a:close/>
                  <a:moveTo>
                    <a:pt x="869119" y="578096"/>
                  </a:moveTo>
                  <a:lnTo>
                    <a:pt x="536783" y="753071"/>
                  </a:lnTo>
                  <a:lnTo>
                    <a:pt x="603250" y="867062"/>
                  </a:lnTo>
                  <a:lnTo>
                    <a:pt x="955621" y="680783"/>
                  </a:lnTo>
                  <a:lnTo>
                    <a:pt x="870164" y="577906"/>
                  </a:lnTo>
                  <a:close/>
                </a:path>
              </a:pathLst>
            </a:custGeom>
            <a:solidFill>
              <a:srgbClr val="002F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8"/>
            <p:cNvSpPr txBox="1"/>
            <p:nvPr/>
          </p:nvSpPr>
          <p:spPr>
            <a:xfrm>
              <a:off x="8721776" y="3938864"/>
              <a:ext cx="82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8439231" y="4981078"/>
              <a:ext cx="1363800" cy="264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Openshift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8"/>
          <p:cNvGrpSpPr/>
          <p:nvPr/>
        </p:nvGrpSpPr>
        <p:grpSpPr>
          <a:xfrm>
            <a:off x="1924459" y="5249987"/>
            <a:ext cx="1299300" cy="1314005"/>
            <a:chOff x="11811303" y="4289232"/>
            <a:chExt cx="1299300" cy="1314005"/>
          </a:xfrm>
        </p:grpSpPr>
        <p:sp>
          <p:nvSpPr>
            <p:cNvPr id="604" name="Google Shape;604;p18"/>
            <p:cNvSpPr/>
            <p:nvPr/>
          </p:nvSpPr>
          <p:spPr>
            <a:xfrm>
              <a:off x="12225599" y="4289232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火箭" id="605" name="Google Shape;605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22024" y="4389608"/>
              <a:ext cx="296473" cy="29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8"/>
            <p:cNvSpPr txBox="1"/>
            <p:nvPr/>
          </p:nvSpPr>
          <p:spPr>
            <a:xfrm>
              <a:off x="11811303" y="4864337"/>
              <a:ext cx="129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PROD</a:t>
              </a:r>
              <a:endParaRPr b="1" i="0" sz="14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07" name="Google Shape;607;p18"/>
          <p:cNvGrpSpPr/>
          <p:nvPr/>
        </p:nvGrpSpPr>
        <p:grpSpPr>
          <a:xfrm>
            <a:off x="10798297" y="4786662"/>
            <a:ext cx="1412963" cy="1272729"/>
            <a:chOff x="6515484" y="5872882"/>
            <a:chExt cx="1412963" cy="1272729"/>
          </a:xfrm>
        </p:grpSpPr>
        <p:sp>
          <p:nvSpPr>
            <p:cNvPr id="608" name="Google Shape;608;p18"/>
            <p:cNvSpPr/>
            <p:nvPr/>
          </p:nvSpPr>
          <p:spPr>
            <a:xfrm>
              <a:off x="6943291" y="6247711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8"/>
            <p:cNvSpPr txBox="1"/>
            <p:nvPr/>
          </p:nvSpPr>
          <p:spPr>
            <a:xfrm>
              <a:off x="6515484" y="5872882"/>
              <a:ext cx="129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Report</a:t>
              </a:r>
              <a:endParaRPr b="0" i="0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descr="橫條圖 以實心填滿" id="610" name="Google Shape;61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26415" y="6358189"/>
              <a:ext cx="320928" cy="320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1" name="Google Shape;611;p18"/>
            <p:cNvCxnSpPr/>
            <p:nvPr/>
          </p:nvCxnSpPr>
          <p:spPr>
            <a:xfrm>
              <a:off x="7187608" y="6704911"/>
              <a:ext cx="0" cy="4407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12" name="Google Shape;612;p18"/>
            <p:cNvSpPr/>
            <p:nvPr/>
          </p:nvSpPr>
          <p:spPr>
            <a:xfrm>
              <a:off x="6566447" y="6854504"/>
              <a:ext cx="1362000" cy="24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Compare List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3" name="Google Shape;6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2608" y="6372850"/>
            <a:ext cx="735099" cy="7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7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24" name="Google Shape;2024;p7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25" name="Google Shape;2025;p72"/>
          <p:cNvSpPr txBox="1"/>
          <p:nvPr/>
        </p:nvSpPr>
        <p:spPr>
          <a:xfrm>
            <a:off x="457200" y="2438400"/>
            <a:ext cx="6099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■"/>
            </a:pPr>
            <a:r>
              <a:rPr b="0" i="0" lang="en-US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 Yaml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將應用程式部署起來。</a:t>
            </a:r>
            <a:endParaRPr b="0" i="0" sz="2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Char char="○"/>
            </a:pPr>
            <a:r>
              <a:rPr lang="en-US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由研發處產生，推上Gitlab。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■"/>
            </a:pPr>
            <a:r>
              <a:rPr lang="en-US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 Yaml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○"/>
            </a:pPr>
            <a:r>
              <a:rPr lang="en-US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作爲 POD 與 Route 的橋樑。</a:t>
            </a:r>
            <a:endParaRPr sz="2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○"/>
            </a:pPr>
            <a:r>
              <a:rPr lang="en-US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由研發處產生，推上Gitlab。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6" name="Google Shape;2026;p72"/>
          <p:cNvSpPr txBox="1"/>
          <p:nvPr/>
        </p:nvSpPr>
        <p:spPr>
          <a:xfrm>
            <a:off x="7041000" y="2422525"/>
            <a:ext cx="55854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■"/>
            </a:pPr>
            <a:r>
              <a:rPr lang="en-US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 Monitor Yaml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寫入憑證，讓服務能提供訪問。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○"/>
            </a:pPr>
            <a:r>
              <a:rPr lang="en-US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由研發處產生，推上Gitlab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■"/>
            </a:pPr>
            <a:r>
              <a:rPr lang="en-US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Route Yaml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寫入憑證，讓服務能提供訪問。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○"/>
            </a:pPr>
            <a:r>
              <a:rPr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由服務處設定管理。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5" y="177100"/>
            <a:ext cx="6669751" cy="767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876" y="152400"/>
            <a:ext cx="6589440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74"/>
          <p:cNvSpPr txBox="1"/>
          <p:nvPr>
            <p:ph type="title"/>
          </p:nvPr>
        </p:nvSpPr>
        <p:spPr>
          <a:xfrm>
            <a:off x="457200" y="685800"/>
            <a:ext cx="12344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- Route Yaml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39" name="Google Shape;2039;p7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2040" name="Google Shape;20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25" y="1618650"/>
            <a:ext cx="11358374" cy="64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75"/>
          <p:cNvSpPr txBox="1"/>
          <p:nvPr>
            <p:ph type="title"/>
          </p:nvPr>
        </p:nvSpPr>
        <p:spPr>
          <a:xfrm>
            <a:off x="457200" y="685800"/>
            <a:ext cx="12344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- Service Yaml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46" name="Google Shape;2046;p7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2047" name="Google Shape;20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89200"/>
            <a:ext cx="106680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6"/>
          <p:cNvSpPr txBox="1"/>
          <p:nvPr>
            <p:ph type="title"/>
          </p:nvPr>
        </p:nvSpPr>
        <p:spPr>
          <a:xfrm>
            <a:off x="457200" y="685800"/>
            <a:ext cx="12344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- ServiceMonitor Yaml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53" name="Google Shape;2053;p7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2054" name="Google Shape;20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66875"/>
            <a:ext cx="13232976" cy="6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7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產出流程（研發處）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60" name="Google Shape;2060;p7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61" name="Google Shape;2061;p77"/>
          <p:cNvSpPr txBox="1"/>
          <p:nvPr/>
        </p:nvSpPr>
        <p:spPr>
          <a:xfrm>
            <a:off x="457200" y="3727925"/>
            <a:ext cx="132987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研發單位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需參照 AP 入住申請表 中的參數欄位，根據需求產生以下 Yaml 文件，並提交至 GitLab 進行版本管理：​​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■"/>
            </a:pPr>
            <a:r>
              <a:rPr b="0" i="0" lang="en-US" sz="2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 Yaml                                    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[project_name]-[type]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■"/>
            </a:pP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ImageStream Yaml（使用待討論）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■"/>
            </a:pP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 Yaml                                           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[project_name]-[type]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■"/>
            </a:pP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 Monitor Yaml                                  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[project_name]-[type]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■"/>
            </a:pP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 naming                                             /[project_name]/[project_name]-[type]:[version]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62" name="Google Shape;20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13" y="1825575"/>
            <a:ext cx="14231176" cy="1569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8"/>
          <p:cNvSpPr txBox="1"/>
          <p:nvPr>
            <p:ph type="title"/>
          </p:nvPr>
        </p:nvSpPr>
        <p:spPr>
          <a:xfrm>
            <a:off x="457200" y="685800"/>
            <a:ext cx="12344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 Yaml 產出流程（服務處） 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068" name="Google Shape;2068;p7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69" name="Google Shape;2069;p78"/>
          <p:cNvSpPr txBox="1"/>
          <p:nvPr/>
        </p:nvSpPr>
        <p:spPr>
          <a:xfrm>
            <a:off x="972450" y="4633450"/>
            <a:ext cx="12474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服務處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需參照 AP 入住申請表中的參數欄位，根據 Service 資訊、憑證及 DNS Record 配置於 OCP 生成 Route</a:t>
            </a:r>
            <a:r>
              <a:rPr b="0" i="0" lang="en-US" sz="2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Yaml</a:t>
            </a:r>
            <a:r>
              <a:rPr lang="en-US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70" name="Google Shape;20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00" y="1828801"/>
            <a:ext cx="12566052" cy="25875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79"/>
          <p:cNvSpPr txBox="1"/>
          <p:nvPr>
            <p:ph type="title"/>
          </p:nvPr>
        </p:nvSpPr>
        <p:spPr>
          <a:xfrm>
            <a:off x="4723529" y="3611880"/>
            <a:ext cx="9101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lang="en-US"/>
              <a:t>待討論事項</a:t>
            </a:r>
            <a:endParaRPr/>
          </a:p>
        </p:txBody>
      </p:sp>
      <p:sp>
        <p:nvSpPr>
          <p:cNvPr id="2076" name="Google Shape;2076;p79"/>
          <p:cNvSpPr/>
          <p:nvPr/>
        </p:nvSpPr>
        <p:spPr>
          <a:xfrm>
            <a:off x="1068233" y="2450225"/>
            <a:ext cx="3029100" cy="325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80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2" name="Google Shape;2082;p80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80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</a:t>
            </a:r>
            <a:r>
              <a:rPr b="1" lang="en-US">
                <a:solidFill>
                  <a:schemeClr val="lt2"/>
                </a:solidFill>
              </a:rPr>
              <a:t>OCP</a:t>
            </a:r>
            <a:r>
              <a:rPr b="1" lang="en-US">
                <a:solidFill>
                  <a:schemeClr val="lt2"/>
                </a:solidFill>
              </a:rPr>
              <a:t>部署資源</a:t>
            </a:r>
            <a:endParaRPr/>
          </a:p>
        </p:txBody>
      </p:sp>
      <p:sp>
        <p:nvSpPr>
          <p:cNvPr id="2084" name="Google Shape;2084;p8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85" name="Google Shape;2085;p80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6" name="Google Shape;2086;p80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7" name="Google Shape;2087;p80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8" name="Google Shape;2088;p80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089" name="Google Shape;2089;p80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090" name="Google Shape;2090;p80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091" name="Google Shape;2091;p80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092" name="Google Shape;2092;p80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3" name="Google Shape;2093;p80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094" name="Google Shape;2094;p80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095" name="Google Shape;2095;p80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096" name="Google Shape;2096;p80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097" name="Google Shape;2097;p80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</a:t>
              </a: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098" name="Google Shape;2098;p80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099" name="Google Shape;2099;p80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100" name="Google Shape;2100;p80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01" name="Google Shape;2101;p80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102" name="Google Shape;2102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3" name="Google Shape;2103;p80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104" name="Google Shape;2104;p80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105" name="Google Shape;2105;p80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106" name="Google Shape;2106;p8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07" name="Google Shape;2107;p8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08" name="Google Shape;2108;p80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109" name="Google Shape;2109;p80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110" name="Google Shape;2110;p80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111" name="Google Shape;2111;p80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112" name="Google Shape;2112;p80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13" name="Google Shape;2113;p80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114" name="Google Shape;2114;p80"/>
          <p:cNvCxnSpPr>
            <a:stCxn id="2115" idx="2"/>
            <a:endCxn id="2112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116" name="Google Shape;21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120" name="Google Shape;2120;p80"/>
          <p:cNvCxnSpPr>
            <a:stCxn id="2121" idx="1"/>
            <a:endCxn id="2118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121" name="Google Shape;212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122" name="Google Shape;2122;p80"/>
          <p:cNvCxnSpPr>
            <a:stCxn id="2118" idx="2"/>
            <a:endCxn id="2117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123" name="Google Shape;2123;p80"/>
          <p:cNvCxnSpPr>
            <a:stCxn id="2117" idx="1"/>
            <a:endCxn id="2116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124" name="Google Shape;2124;p80"/>
          <p:cNvCxnSpPr>
            <a:stCxn id="2119" idx="2"/>
            <a:endCxn id="2116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125" name="Google Shape;2125;p80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126" name="Google Shape;2126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7" name="Google Shape;2127;p80"/>
          <p:cNvCxnSpPr>
            <a:stCxn id="2126" idx="3"/>
            <a:endCxn id="2106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128" name="Google Shape;2128;p80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29" name="Google Shape;2129;p80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80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131" name="Google Shape;2131;p80"/>
          <p:cNvCxnSpPr>
            <a:stCxn id="2106" idx="6"/>
            <a:endCxn id="2132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33" name="Google Shape;2133;p80"/>
          <p:cNvCxnSpPr>
            <a:stCxn id="2106" idx="6"/>
            <a:endCxn id="2134" idx="1"/>
          </p:cNvCxnSpPr>
          <p:nvPr/>
        </p:nvCxnSpPr>
        <p:spPr>
          <a:xfrm>
            <a:off x="2982088" y="4832552"/>
            <a:ext cx="2033700" cy="771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32" name="Google Shape;2132;p80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80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80"/>
          <p:cNvSpPr/>
          <p:nvPr/>
        </p:nvSpPr>
        <p:spPr>
          <a:xfrm>
            <a:off x="5015850" y="542011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80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6" name="Google Shape;2136;p80"/>
          <p:cNvCxnSpPr>
            <a:stCxn id="2132" idx="2"/>
            <a:endCxn id="2115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137" name="Google Shape;2137;p80"/>
          <p:cNvCxnSpPr>
            <a:stCxn id="2134" idx="2"/>
            <a:endCxn id="2135" idx="0"/>
          </p:cNvCxnSpPr>
          <p:nvPr/>
        </p:nvCxnSpPr>
        <p:spPr>
          <a:xfrm rot="-5400000">
            <a:off x="6393900" y="4689913"/>
            <a:ext cx="361200" cy="1836000"/>
          </a:xfrm>
          <a:prstGeom prst="bentConnector5">
            <a:avLst>
              <a:gd fmla="val -65926" name="adj1"/>
              <a:gd fmla="val 49996" name="adj2"/>
              <a:gd fmla="val 16592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138" name="Google Shape;2138;p80"/>
          <p:cNvCxnSpPr>
            <a:stCxn id="2115" idx="3"/>
            <a:endCxn id="2116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39" name="Google Shape;2139;p80"/>
          <p:cNvCxnSpPr>
            <a:endCxn id="2116" idx="1"/>
          </p:cNvCxnSpPr>
          <p:nvPr/>
        </p:nvCxnSpPr>
        <p:spPr>
          <a:xfrm>
            <a:off x="8115195" y="5612155"/>
            <a:ext cx="2554800" cy="7794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0" name="Google Shape;2140;p80"/>
          <p:cNvCxnSpPr>
            <a:stCxn id="2115" idx="2"/>
            <a:endCxn id="2090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1" name="Google Shape;2141;p80"/>
          <p:cNvCxnSpPr>
            <a:stCxn id="2115" idx="2"/>
            <a:endCxn id="2095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142" name="Google Shape;2142;p80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143" name="Google Shape;2143;p80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4" name="Google Shape;2144;p80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145" name="Google Shape;2145;p80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46" name="Google Shape;2146;p80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147" name="Google Shape;2147;p80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148" name="Google Shape;2148;p80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149" name="Google Shape;2149;p80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50" name="Google Shape;2150;p80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51" name="Google Shape;2151;p80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2" name="Google Shape;2152;p80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153" name="Google Shape;2153;p80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154" name="Google Shape;2154;p80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55" name="Google Shape;2155;p80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56" name="Google Shape;2156;p80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157" name="Google Shape;2157;p80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158" name="Google Shape;2158;p80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159" name="Google Shape;2159;p80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160" name="Google Shape;2160;p80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61" name="Google Shape;2161;p80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162" name="Google Shape;2162;p80"/>
          <p:cNvCxnSpPr>
            <a:stCxn id="2135" idx="2"/>
            <a:endCxn id="2160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3" name="Google Shape;2163;p80"/>
          <p:cNvCxnSpPr>
            <a:stCxn id="2135" idx="2"/>
            <a:endCxn id="2149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4" name="Google Shape;2164;p80"/>
          <p:cNvCxnSpPr>
            <a:stCxn id="2135" idx="2"/>
            <a:endCxn id="2145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5" name="Google Shape;2165;p80"/>
          <p:cNvCxnSpPr>
            <a:stCxn id="2135" idx="2"/>
            <a:endCxn id="2154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66" name="Google Shape;2166;p80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80"/>
          <p:cNvCxnSpPr/>
          <p:nvPr/>
        </p:nvCxnSpPr>
        <p:spPr>
          <a:xfrm>
            <a:off x="9822363" y="2574500"/>
            <a:ext cx="14400" cy="2611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80"/>
          <p:cNvCxnSpPr/>
          <p:nvPr/>
        </p:nvCxnSpPr>
        <p:spPr>
          <a:xfrm>
            <a:off x="9829388" y="5199850"/>
            <a:ext cx="2514900" cy="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80"/>
          <p:cNvCxnSpPr>
            <a:endCxn id="2117" idx="0"/>
          </p:cNvCxnSpPr>
          <p:nvPr/>
        </p:nvCxnSpPr>
        <p:spPr>
          <a:xfrm>
            <a:off x="12333683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0" name="Google Shape;2170;p80"/>
          <p:cNvCxnSpPr/>
          <p:nvPr/>
        </p:nvCxnSpPr>
        <p:spPr>
          <a:xfrm>
            <a:off x="9815938" y="2596750"/>
            <a:ext cx="14400" cy="2611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80"/>
          <p:cNvCxnSpPr/>
          <p:nvPr/>
        </p:nvCxnSpPr>
        <p:spPr>
          <a:xfrm>
            <a:off x="9905588" y="5200575"/>
            <a:ext cx="3651600" cy="22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80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73" name="Google Shape;2173;p80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174" name="Google Shape;2174;p80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2175" name="Google Shape;2175;p80"/>
          <p:cNvSpPr txBox="1"/>
          <p:nvPr/>
        </p:nvSpPr>
        <p:spPr>
          <a:xfrm>
            <a:off x="103775" y="5387350"/>
            <a:ext cx="1443000" cy="46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(輸入相關參數)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1"/>
          <p:cNvSpPr/>
          <p:nvPr/>
        </p:nvSpPr>
        <p:spPr>
          <a:xfrm>
            <a:off x="6346300" y="1866900"/>
            <a:ext cx="80427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1" name="Google Shape;2181;p81"/>
          <p:cNvSpPr/>
          <p:nvPr/>
        </p:nvSpPr>
        <p:spPr>
          <a:xfrm>
            <a:off x="10377800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81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部署資源</a:t>
            </a:r>
            <a:endParaRPr/>
          </a:p>
        </p:txBody>
      </p:sp>
      <p:sp>
        <p:nvSpPr>
          <p:cNvPr id="2183" name="Google Shape;2183;p8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184" name="Google Shape;2184;p81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5" name="Google Shape;2185;p81"/>
          <p:cNvSpPr txBox="1"/>
          <p:nvPr/>
        </p:nvSpPr>
        <p:spPr>
          <a:xfrm>
            <a:off x="484299" y="2125700"/>
            <a:ext cx="57492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部署資源： Deployment、Service、ServiceMonitor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部署檢查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Deployment rollout status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若不正常則會 undo 為上一個版本。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Service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若未啟用，則手動檢查 Yaml。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 ServiceMonitor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若未啟用，則手動檢查 Yaml。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6" name="Google Shape;2186;p81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7" name="Google Shape;2187;p81"/>
          <p:cNvSpPr txBox="1"/>
          <p:nvPr/>
        </p:nvSpPr>
        <p:spPr>
          <a:xfrm>
            <a:off x="7947807" y="2637436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88" name="Google Shape;2188;p81"/>
          <p:cNvCxnSpPr>
            <a:stCxn id="2189" idx="2"/>
            <a:endCxn id="2190" idx="2"/>
          </p:cNvCxnSpPr>
          <p:nvPr/>
        </p:nvCxnSpPr>
        <p:spPr>
          <a:xfrm flipH="1" rot="-5400000">
            <a:off x="7851153" y="5378478"/>
            <a:ext cx="576300" cy="14826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191" name="Google Shape;2191;p81"/>
          <p:cNvGrpSpPr/>
          <p:nvPr/>
        </p:nvGrpSpPr>
        <p:grpSpPr>
          <a:xfrm>
            <a:off x="8446110" y="6099547"/>
            <a:ext cx="1489800" cy="1300514"/>
            <a:chOff x="8461835" y="6204897"/>
            <a:chExt cx="1489800" cy="1300514"/>
          </a:xfrm>
        </p:grpSpPr>
        <p:sp>
          <p:nvSpPr>
            <p:cNvPr id="2192" name="Google Shape;2192;p81"/>
            <p:cNvSpPr txBox="1"/>
            <p:nvPr/>
          </p:nvSpPr>
          <p:spPr>
            <a:xfrm>
              <a:off x="8461835" y="6833215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3" name="Google Shape;2193;p81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190" name="Google Shape;2190;p8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94" name="Google Shape;2194;p8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95" name="Google Shape;2195;p81"/>
            <p:cNvSpPr txBox="1"/>
            <p:nvPr/>
          </p:nvSpPr>
          <p:spPr>
            <a:xfrm>
              <a:off x="8662427" y="7311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196" name="Google Shape;2196;p81"/>
          <p:cNvGrpSpPr/>
          <p:nvPr/>
        </p:nvGrpSpPr>
        <p:grpSpPr>
          <a:xfrm>
            <a:off x="8446094" y="3361408"/>
            <a:ext cx="1489800" cy="1323165"/>
            <a:chOff x="8485144" y="4874908"/>
            <a:chExt cx="1489800" cy="1323165"/>
          </a:xfrm>
        </p:grpSpPr>
        <p:grpSp>
          <p:nvGrpSpPr>
            <p:cNvPr id="2197" name="Google Shape;2197;p81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198" name="Google Shape;2198;p8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99" name="Google Shape;2199;p8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00" name="Google Shape;2200;p81"/>
            <p:cNvSpPr txBox="1"/>
            <p:nvPr/>
          </p:nvSpPr>
          <p:spPr>
            <a:xfrm>
              <a:off x="8485144" y="5519676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81"/>
            <p:cNvSpPr txBox="1"/>
            <p:nvPr/>
          </p:nvSpPr>
          <p:spPr>
            <a:xfrm>
              <a:off x="8662427" y="6003673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02" name="Google Shape;2202;p81"/>
          <p:cNvGrpSpPr/>
          <p:nvPr/>
        </p:nvGrpSpPr>
        <p:grpSpPr>
          <a:xfrm>
            <a:off x="8424493" y="1934409"/>
            <a:ext cx="1533000" cy="1323165"/>
            <a:chOff x="8424493" y="3447909"/>
            <a:chExt cx="1533000" cy="1323165"/>
          </a:xfrm>
        </p:grpSpPr>
        <p:grpSp>
          <p:nvGrpSpPr>
            <p:cNvPr id="2203" name="Google Shape;2203;p81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204" name="Google Shape;2204;p8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05" name="Google Shape;2205;p8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06" name="Google Shape;2206;p81"/>
            <p:cNvSpPr txBox="1"/>
            <p:nvPr/>
          </p:nvSpPr>
          <p:spPr>
            <a:xfrm>
              <a:off x="8424493" y="4092677"/>
              <a:ext cx="153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7" name="Google Shape;2207;p81"/>
            <p:cNvSpPr txBox="1"/>
            <p:nvPr/>
          </p:nvSpPr>
          <p:spPr>
            <a:xfrm>
              <a:off x="8601776" y="4576674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08" name="Google Shape;2208;p81"/>
          <p:cNvGrpSpPr/>
          <p:nvPr/>
        </p:nvGrpSpPr>
        <p:grpSpPr>
          <a:xfrm>
            <a:off x="10101895" y="2832130"/>
            <a:ext cx="870900" cy="870900"/>
            <a:chOff x="4497240" y="6687284"/>
            <a:chExt cx="870900" cy="870900"/>
          </a:xfrm>
        </p:grpSpPr>
        <p:grpSp>
          <p:nvGrpSpPr>
            <p:cNvPr id="2209" name="Google Shape;2209;p81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210" name="Google Shape;2210;p81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11" name="Google Shape;2211;p81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212" name="Google Shape;2212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3" name="Google Shape;2213;p81"/>
          <p:cNvGrpSpPr/>
          <p:nvPr/>
        </p:nvGrpSpPr>
        <p:grpSpPr>
          <a:xfrm>
            <a:off x="6539843" y="4524302"/>
            <a:ext cx="1701600" cy="1575244"/>
            <a:chOff x="6539843" y="4524302"/>
            <a:chExt cx="1701600" cy="1575244"/>
          </a:xfrm>
        </p:grpSpPr>
        <p:sp>
          <p:nvSpPr>
            <p:cNvPr id="2214" name="Google Shape;2214;p81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215" name="Google Shape;2215;p81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216" name="Google Shape;2216;p81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17" name="Google Shape;2217;p81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89" name="Google Shape;2189;p81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218" name="Google Shape;2218;p81"/>
          <p:cNvCxnSpPr>
            <a:stCxn id="2216" idx="6"/>
            <a:endCxn id="2204" idx="2"/>
          </p:cNvCxnSpPr>
          <p:nvPr/>
        </p:nvCxnSpPr>
        <p:spPr>
          <a:xfrm flipH="1" rot="10800000">
            <a:off x="7706488" y="2242652"/>
            <a:ext cx="1138800" cy="258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19" name="Google Shape;2219;p81"/>
          <p:cNvCxnSpPr>
            <a:stCxn id="2216" idx="6"/>
            <a:endCxn id="2198" idx="2"/>
          </p:cNvCxnSpPr>
          <p:nvPr/>
        </p:nvCxnSpPr>
        <p:spPr>
          <a:xfrm flipH="1" rot="10800000">
            <a:off x="7706488" y="3669752"/>
            <a:ext cx="1160400" cy="1162800"/>
          </a:xfrm>
          <a:prstGeom prst="bentConnector3">
            <a:avLst>
              <a:gd fmla="val 4908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220" name="Google Shape;2220;p81"/>
          <p:cNvGrpSpPr/>
          <p:nvPr/>
        </p:nvGrpSpPr>
        <p:grpSpPr>
          <a:xfrm>
            <a:off x="6653945" y="2712220"/>
            <a:ext cx="1277100" cy="1465948"/>
            <a:chOff x="5968905" y="2987757"/>
            <a:chExt cx="1277100" cy="1465948"/>
          </a:xfrm>
        </p:grpSpPr>
        <p:sp>
          <p:nvSpPr>
            <p:cNvPr id="2221" name="Google Shape;2221;p81"/>
            <p:cNvSpPr txBox="1"/>
            <p:nvPr/>
          </p:nvSpPr>
          <p:spPr>
            <a:xfrm>
              <a:off x="6088249" y="4259005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22" name="Google Shape;2222;p81"/>
            <p:cNvSpPr txBox="1"/>
            <p:nvPr/>
          </p:nvSpPr>
          <p:spPr>
            <a:xfrm>
              <a:off x="6124148" y="3635959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223" name="Google Shape;2223;p81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224" name="Google Shape;2224;p81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25" name="Google Shape;2225;p81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26" name="Google Shape;2226;p81"/>
            <p:cNvSpPr txBox="1"/>
            <p:nvPr/>
          </p:nvSpPr>
          <p:spPr>
            <a:xfrm>
              <a:off x="5968905" y="4116272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227" name="Google Shape;2227;p81"/>
          <p:cNvCxnSpPr>
            <a:stCxn id="2216" idx="0"/>
            <a:endCxn id="2224" idx="0"/>
          </p:cNvCxnSpPr>
          <p:nvPr/>
        </p:nvCxnSpPr>
        <p:spPr>
          <a:xfrm flipH="1" rot="5400000">
            <a:off x="6428188" y="3554252"/>
            <a:ext cx="1812000" cy="128100"/>
          </a:xfrm>
          <a:prstGeom prst="bentConnector5">
            <a:avLst>
              <a:gd fmla="val 8327" name="adj1"/>
              <a:gd fmla="val 739140" name="adj2"/>
              <a:gd fmla="val 113146" name="adj3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28" name="Google Shape;222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1550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1813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813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1" name="Google Shape;2231;p81"/>
          <p:cNvCxnSpPr>
            <a:stCxn id="2216" idx="6"/>
            <a:endCxn id="2228" idx="0"/>
          </p:cNvCxnSpPr>
          <p:nvPr/>
        </p:nvCxnSpPr>
        <p:spPr>
          <a:xfrm>
            <a:off x="7706488" y="4832552"/>
            <a:ext cx="34686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2" name="Google Shape;2232;p81"/>
          <p:cNvCxnSpPr>
            <a:stCxn id="2216" idx="6"/>
            <a:endCxn id="2229" idx="0"/>
          </p:cNvCxnSpPr>
          <p:nvPr/>
        </p:nvCxnSpPr>
        <p:spPr>
          <a:xfrm>
            <a:off x="7706488" y="4832552"/>
            <a:ext cx="46587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33" name="Google Shape;2233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2062" y="5881063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234" name="Google Shape;2234;p81"/>
          <p:cNvCxnSpPr>
            <a:stCxn id="2216" idx="6"/>
            <a:endCxn id="2233" idx="0"/>
          </p:cNvCxnSpPr>
          <p:nvPr/>
        </p:nvCxnSpPr>
        <p:spPr>
          <a:xfrm>
            <a:off x="7706488" y="4832552"/>
            <a:ext cx="5886000" cy="10485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5" name="Google Shape;2235;p81"/>
          <p:cNvCxnSpPr>
            <a:stCxn id="2236" idx="1"/>
            <a:endCxn id="2230" idx="0"/>
          </p:cNvCxnSpPr>
          <p:nvPr/>
        </p:nvCxnSpPr>
        <p:spPr>
          <a:xfrm flipH="1">
            <a:off x="12365200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236" name="Google Shape;2236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98400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237" name="Google Shape;2237;p81"/>
          <p:cNvCxnSpPr>
            <a:stCxn id="2230" idx="2"/>
            <a:endCxn id="2229" idx="0"/>
          </p:cNvCxnSpPr>
          <p:nvPr/>
        </p:nvCxnSpPr>
        <p:spPr>
          <a:xfrm flipH="1" rot="-5400000">
            <a:off x="11543987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238" name="Google Shape;2238;p81"/>
          <p:cNvCxnSpPr>
            <a:stCxn id="2229" idx="1"/>
            <a:endCxn id="2228" idx="3"/>
          </p:cNvCxnSpPr>
          <p:nvPr/>
        </p:nvCxnSpPr>
        <p:spPr>
          <a:xfrm flipH="1">
            <a:off x="11648513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239" name="Google Shape;2239;p81"/>
          <p:cNvCxnSpPr>
            <a:stCxn id="2233" idx="2"/>
            <a:endCxn id="2228" idx="2"/>
          </p:cNvCxnSpPr>
          <p:nvPr/>
        </p:nvCxnSpPr>
        <p:spPr>
          <a:xfrm flipH="1" rot="5400000">
            <a:off x="12359550" y="5669038"/>
            <a:ext cx="48300" cy="2417700"/>
          </a:xfrm>
          <a:prstGeom prst="bentConnector3">
            <a:avLst>
              <a:gd fmla="val -493012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240" name="Google Shape;2240;p81"/>
          <p:cNvSpPr txBox="1"/>
          <p:nvPr/>
        </p:nvSpPr>
        <p:spPr>
          <a:xfrm>
            <a:off x="12083513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9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CICD 流程</a:t>
            </a:r>
            <a:endParaRPr/>
          </a:p>
        </p:txBody>
      </p:sp>
      <p:sp>
        <p:nvSpPr>
          <p:cNvPr id="619" name="Google Shape;619;p19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82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Deployment 部署</a:t>
            </a:r>
            <a:endParaRPr/>
          </a:p>
        </p:txBody>
      </p:sp>
      <p:sp>
        <p:nvSpPr>
          <p:cNvPr id="2246" name="Google Shape;2246;p8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247" name="Google Shape;2247;p82"/>
          <p:cNvSpPr/>
          <p:nvPr/>
        </p:nvSpPr>
        <p:spPr>
          <a:xfrm>
            <a:off x="457200" y="4325125"/>
            <a:ext cx="5388600" cy="163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strategy: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type: RollingUpdate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rollingUpdate: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maxUnavailable: 0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maxSurge: 1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revisionHistoryLimit: 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8" name="Google Shape;2248;p82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9" name="Google Shape;2249;p82"/>
          <p:cNvSpPr txBox="1"/>
          <p:nvPr/>
        </p:nvSpPr>
        <p:spPr>
          <a:xfrm>
            <a:off x="484299" y="2125700"/>
            <a:ext cx="5749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 部署策略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採用 RollingUpdate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最大不可用數量: 0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最大可用數量: 1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○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歷史記錄: 2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確保新建的 Pod 啟動，才會刪除舊的 Pod。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0" name="Google Shape;2250;p82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51" name="Google Shape;22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00" y="2201900"/>
            <a:ext cx="8554062" cy="1415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82"/>
          <p:cNvSpPr txBox="1"/>
          <p:nvPr/>
        </p:nvSpPr>
        <p:spPr>
          <a:xfrm>
            <a:off x="6928200" y="4331150"/>
            <a:ext cx="6507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Rollout 版本記錄 ，也會記錄當前上版的版本號碼。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■"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方便進入系統時查看資訊。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83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OCP 部署資源</a:t>
            </a:r>
            <a:endParaRPr/>
          </a:p>
        </p:txBody>
      </p:sp>
      <p:sp>
        <p:nvSpPr>
          <p:cNvPr id="2258" name="Google Shape;2258;p8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259" name="Google Shape;2259;p83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0" name="Google Shape;2260;p83"/>
          <p:cNvSpPr txBox="1"/>
          <p:nvPr/>
        </p:nvSpPr>
        <p:spPr>
          <a:xfrm>
            <a:off x="484300" y="2125700"/>
            <a:ext cx="70311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會拆分成兩個部分原因: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 Build 不一定需要更新 Yaml。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僅更新程式碼，沒有需要調整 OCP 資源。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部署 Yaml 時，不一定需要更新 Image。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因此將 `部署Yaml` 拆分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1" name="Google Shape;2261;p83"/>
          <p:cNvSpPr txBox="1"/>
          <p:nvPr/>
        </p:nvSpPr>
        <p:spPr>
          <a:xfrm>
            <a:off x="484300" y="4160850"/>
            <a:ext cx="67080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3429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是一個用於宣告式管理應用部署的資源，主要用途包括：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管理 ReplicaSet 與 Pod：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 會自動創建和管理 ReplicaSet，以確保集群中始終有指定數量的 Pod 運行。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滾動更新：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當應用需要升級或修改時，Deployment 可以逐步替換舊的 Pod 為新的 Pod，實現零停機更新，並在過程中監控更新狀態。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回滾機制：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如果新版本存在問題，Deployment 支持回滾至先前穩定版本，確保應用的連續可用性。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聲明式配置：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利用 YAML 檔案定義 Deployment，可以清楚描述所需狀態，Kubernetes 會持續監控並確保集群狀態與定義一致。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2" name="Google Shape;2262;p83"/>
          <p:cNvSpPr txBox="1"/>
          <p:nvPr/>
        </p:nvSpPr>
        <p:spPr>
          <a:xfrm>
            <a:off x="7192312" y="1736725"/>
            <a:ext cx="67080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3429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b="1" lang="en-US" sz="1200">
                <a:solidFill>
                  <a:schemeClr val="dk1"/>
                </a:solidFill>
              </a:rPr>
              <a:t>Service</a:t>
            </a:r>
            <a:r>
              <a:rPr lang="en-US" sz="1200">
                <a:solidFill>
                  <a:schemeClr val="dk1"/>
                </a:solidFill>
              </a:rPr>
              <a:t> 是一個網絡抽象層，用來定義一組 Pod 的訪問策略，並提供穩定的網路入口。主要用途包括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穩定的訪問端點：</a:t>
            </a:r>
            <a:endParaRPr b="1"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即使底層 Pod 的 IP 地址可能會因為調度或重啟而改變，Service 提供一個固定的訪問地址，讓其他服務或用戶端可以持續訪問應用。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負載均衡：</a:t>
            </a:r>
            <a:endParaRPr b="1"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Service 可以將外部或內部流量均衡分配到多個 Pod 上，確保流量分佈均勻，提高應用的可用性與容錯性。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服務發現：</a:t>
            </a:r>
            <a:endParaRPr b="1"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其他應用可以通過 Service 名稱來找到並訪問對應的 Pod，不需要直接溝通 Pod 的具體 IP 地址。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網絡策略管理：</a:t>
            </a:r>
            <a:endParaRPr b="1"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Service 配合其他網路策略，可以更靈活地控制流量訪問和安全策略，保護應用免受不必要的訪問。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3" name="Google Shape;2263;p83"/>
          <p:cNvSpPr txBox="1"/>
          <p:nvPr/>
        </p:nvSpPr>
        <p:spPr>
          <a:xfrm>
            <a:off x="7192312" y="4706450"/>
            <a:ext cx="6708000" cy="30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3429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</a:pPr>
            <a:r>
              <a:rPr b="1" lang="en-US" sz="1200">
                <a:solidFill>
                  <a:schemeClr val="dk1"/>
                </a:solidFill>
              </a:rPr>
              <a:t>ServiceMonitor</a:t>
            </a:r>
            <a:r>
              <a:rPr lang="en-US" sz="1200">
                <a:solidFill>
                  <a:schemeClr val="dk1"/>
                </a:solidFill>
              </a:rPr>
              <a:t> 是一個自訂資源（CRD），它的主要用途是告訴 Prometheus 如何發現並抓取特定服務（Service）所暴露的 metrics。以下是一些重點：</a:t>
            </a:r>
            <a:endParaRPr sz="12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自動服務發現：</a:t>
            </a:r>
            <a:endParaRPr b="1" sz="12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透過設定選擇器（例如 label selector），ServiceMonitor 能夠自動識別並匹配需要監控的 Service，這樣 Prometheus 就能根據配置自動抓取這些服務的 metrics。</a:t>
            </a:r>
            <a:endParaRPr sz="12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定制化抓取配置：</a:t>
            </a:r>
            <a:endParaRPr b="1" sz="12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ServiceMonitor 定義了如何抓取 metrics，例如指定抓取路徑（path）、埠口（port）以及抓取間隔（scrape interval）等參數，從而滿足不同應用的監控需求。</a:t>
            </a:r>
            <a:endParaRPr sz="12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○"/>
            </a:pPr>
            <a:r>
              <a:rPr b="1" lang="en-US" sz="1200">
                <a:solidFill>
                  <a:schemeClr val="dk1"/>
                </a:solidFill>
              </a:rPr>
              <a:t>整合 Prometheus Operator：</a:t>
            </a:r>
            <a:endParaRPr b="1" sz="12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</a:pPr>
            <a:r>
              <a:rPr lang="en-US" sz="1200">
                <a:solidFill>
                  <a:schemeClr val="dk1"/>
                </a:solidFill>
              </a:rPr>
              <a:t>當 Prometheus Operator 部署在集群中時，Operator 會監控 ServiceMonitor 資源，並自動更新 Prometheus 配置，確保新定義或更新的 ServiceMonitor 能夠被及時納入監控範圍。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84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9" name="Google Shape;2269;p84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84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</a:t>
            </a:r>
            <a:r>
              <a:rPr b="1" lang="en-US">
                <a:solidFill>
                  <a:schemeClr val="lt2"/>
                </a:solidFill>
              </a:rPr>
              <a:t>P部署流程方案 (一) - Yaml 由開發人員設定</a:t>
            </a:r>
            <a:endParaRPr/>
          </a:p>
        </p:txBody>
      </p:sp>
      <p:sp>
        <p:nvSpPr>
          <p:cNvPr id="2271" name="Google Shape;2271;p8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272" name="Google Shape;2272;p84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3" name="Google Shape;2273;p84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4" name="Google Shape;2274;p84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5" name="Google Shape;2275;p84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276" name="Google Shape;2276;p84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277" name="Google Shape;2277;p8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78" name="Google Shape;2278;p8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79" name="Google Shape;2279;p84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0" name="Google Shape;2280;p84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281" name="Google Shape;2281;p84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282" name="Google Shape;2282;p8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83" name="Google Shape;2283;p8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84" name="Google Shape;2284;p84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85" name="Google Shape;2285;p84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286" name="Google Shape;2286;p84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287" name="Google Shape;2287;p84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88" name="Google Shape;2288;p84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289" name="Google Shape;2289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0" name="Google Shape;2290;p84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291" name="Google Shape;2291;p84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292" name="Google Shape;2292;p84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293" name="Google Shape;2293;p84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94" name="Google Shape;2294;p84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95" name="Google Shape;2295;p84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6" name="Google Shape;2296;p84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297" name="Google Shape;2297;p84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298" name="Google Shape;2298;p84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299" name="Google Shape;2299;p84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00" name="Google Shape;2300;p84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301" name="Google Shape;2301;p84"/>
          <p:cNvCxnSpPr>
            <a:stCxn id="2302" idx="2"/>
            <a:endCxn id="2299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03" name="Google Shape;230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307" name="Google Shape;2307;p84"/>
          <p:cNvCxnSpPr>
            <a:stCxn id="2308" idx="1"/>
            <a:endCxn id="2305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308" name="Google Shape;2308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309" name="Google Shape;2309;p84"/>
          <p:cNvCxnSpPr>
            <a:stCxn id="2305" idx="2"/>
            <a:endCxn id="2304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310" name="Google Shape;2310;p84"/>
          <p:cNvCxnSpPr>
            <a:stCxn id="2304" idx="1"/>
            <a:endCxn id="2303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311" name="Google Shape;2311;p84"/>
          <p:cNvCxnSpPr>
            <a:stCxn id="2306" idx="2"/>
            <a:endCxn id="2303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312" name="Google Shape;2312;p84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313" name="Google Shape;2313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4" name="Google Shape;2314;p84"/>
          <p:cNvCxnSpPr>
            <a:stCxn id="2313" idx="3"/>
            <a:endCxn id="2293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315" name="Google Shape;2315;p84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16" name="Google Shape;2316;p84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84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18" name="Google Shape;2318;p84"/>
          <p:cNvCxnSpPr>
            <a:stCxn id="2293" idx="6"/>
            <a:endCxn id="2319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19" name="Google Shape;2319;p84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84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84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84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2" name="Google Shape;2322;p84"/>
          <p:cNvCxnSpPr>
            <a:stCxn id="2319" idx="2"/>
            <a:endCxn id="2302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323" name="Google Shape;2323;p84"/>
          <p:cNvCxnSpPr>
            <a:stCxn id="2320" idx="2"/>
            <a:endCxn id="2321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324" name="Google Shape;2324;p84"/>
          <p:cNvCxnSpPr>
            <a:stCxn id="2302" idx="3"/>
            <a:endCxn id="2303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5" name="Google Shape;2325;p84"/>
          <p:cNvCxnSpPr>
            <a:stCxn id="2302" idx="2"/>
            <a:endCxn id="2277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6" name="Google Shape;2326;p84"/>
          <p:cNvCxnSpPr>
            <a:stCxn id="2302" idx="2"/>
            <a:endCxn id="2282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327" name="Google Shape;2327;p84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328" name="Google Shape;2328;p84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9" name="Google Shape;2329;p84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330" name="Google Shape;2330;p8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31" name="Google Shape;2331;p8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332" name="Google Shape;2332;p84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333" name="Google Shape;2333;p84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334" name="Google Shape;2334;p8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35" name="Google Shape;2335;p8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36" name="Google Shape;2336;p84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7" name="Google Shape;2337;p84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338" name="Google Shape;2338;p84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339" name="Google Shape;2339;p8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40" name="Google Shape;2340;p8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41" name="Google Shape;2341;p84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42" name="Google Shape;2342;p84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343" name="Google Shape;2343;p84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344" name="Google Shape;2344;p84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345" name="Google Shape;2345;p84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46" name="Google Shape;2346;p84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347" name="Google Shape;2347;p84"/>
          <p:cNvCxnSpPr>
            <a:stCxn id="2321" idx="2"/>
            <a:endCxn id="2345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8" name="Google Shape;2348;p84"/>
          <p:cNvCxnSpPr>
            <a:stCxn id="2321" idx="2"/>
            <a:endCxn id="2334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9" name="Google Shape;2349;p84"/>
          <p:cNvCxnSpPr>
            <a:stCxn id="2321" idx="2"/>
            <a:endCxn id="2330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0" name="Google Shape;2350;p84"/>
          <p:cNvCxnSpPr>
            <a:stCxn id="2321" idx="2"/>
            <a:endCxn id="2339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1" name="Google Shape;2351;p84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2" name="Google Shape;2352;p84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p84"/>
          <p:cNvCxnSpPr>
            <a:endCxn id="2304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4" name="Google Shape;2354;p84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55" name="Google Shape;2355;p84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356" name="Google Shape;2356;p84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2357" name="Google Shape;2357;p84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84"/>
          <p:cNvSpPr txBox="1"/>
          <p:nvPr/>
        </p:nvSpPr>
        <p:spPr>
          <a:xfrm>
            <a:off x="1545700" y="2362200"/>
            <a:ext cx="2649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欲部署資源(如:</a:t>
            </a:r>
            <a:r>
              <a:rPr b="1" lang="en-US" sz="1100">
                <a:solidFill>
                  <a:schemeClr val="dk1"/>
                </a:solidFill>
              </a:rPr>
              <a:t>Deployment</a:t>
            </a:r>
            <a:r>
              <a:rPr b="1" lang="en-US" sz="1200"/>
              <a:t>)</a:t>
            </a:r>
            <a:endParaRPr b="1"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8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</a:t>
            </a:r>
            <a:r>
              <a:rPr b="1" lang="en-US">
                <a:solidFill>
                  <a:schemeClr val="lt2"/>
                </a:solidFill>
              </a:rPr>
              <a:t>OCP部署流程方案 (一)</a:t>
            </a:r>
            <a:r>
              <a:rPr b="1" lang="en-US">
                <a:solidFill>
                  <a:schemeClr val="lt2"/>
                </a:solidFill>
              </a:rPr>
              <a:t> - A </a:t>
            </a:r>
            <a:r>
              <a:rPr b="1" lang="en-US">
                <a:solidFill>
                  <a:schemeClr val="lt2"/>
                </a:solidFill>
              </a:rPr>
              <a:t>腳本示意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365" name="Google Shape;2365;p8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2366" name="Google Shape;2366;p85"/>
          <p:cNvPicPr preferRelativeResize="0"/>
          <p:nvPr/>
        </p:nvPicPr>
        <p:blipFill rotWithShape="1">
          <a:blip r:embed="rId3">
            <a:alphaModFix/>
          </a:blip>
          <a:srcRect b="0" l="0" r="0" t="7244"/>
          <a:stretch/>
        </p:blipFill>
        <p:spPr>
          <a:xfrm>
            <a:off x="1278125" y="1562600"/>
            <a:ext cx="11217700" cy="58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85"/>
          <p:cNvSpPr txBox="1"/>
          <p:nvPr/>
        </p:nvSpPr>
        <p:spPr>
          <a:xfrm>
            <a:off x="5651425" y="749762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86"/>
          <p:cNvSpPr/>
          <p:nvPr/>
        </p:nvSpPr>
        <p:spPr>
          <a:xfrm>
            <a:off x="6346300" y="1866900"/>
            <a:ext cx="80427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3" name="Google Shape;2373;p86"/>
          <p:cNvSpPr/>
          <p:nvPr/>
        </p:nvSpPr>
        <p:spPr>
          <a:xfrm>
            <a:off x="10377800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86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(一) - 設計考量</a:t>
            </a:r>
            <a:endParaRPr/>
          </a:p>
        </p:txBody>
      </p:sp>
      <p:sp>
        <p:nvSpPr>
          <p:cNvPr id="2375" name="Google Shape;2375;p8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376" name="Google Shape;2376;p86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7" name="Google Shape;2377;p86"/>
          <p:cNvSpPr txBox="1"/>
          <p:nvPr/>
        </p:nvSpPr>
        <p:spPr>
          <a:xfrm>
            <a:off x="484299" y="2125700"/>
            <a:ext cx="57492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由開發人員調整 Yaml 內的設定。如: Image 版本 `image: cmn-app:1.0.0`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退版腳本可以共用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主要考慮的是 Image 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若由開發人員處理會有以下問題: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人為輸入錯誤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修改需重新進版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記錄不方便查找(需進入 Gitlab 內該版本的檔案查詢)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現有 Image 版本以及更新 Yaml 版本會有落差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單上版本會與 現有 Image 版本不同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8" name="Google Shape;2378;p86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379" name="Google Shape;2379;p86"/>
          <p:cNvCxnSpPr>
            <a:stCxn id="2380" idx="2"/>
            <a:endCxn id="2381" idx="2"/>
          </p:cNvCxnSpPr>
          <p:nvPr/>
        </p:nvCxnSpPr>
        <p:spPr>
          <a:xfrm flipH="1" rot="-5400000">
            <a:off x="7851153" y="5378478"/>
            <a:ext cx="576300" cy="14826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382" name="Google Shape;2382;p86"/>
          <p:cNvGrpSpPr/>
          <p:nvPr/>
        </p:nvGrpSpPr>
        <p:grpSpPr>
          <a:xfrm>
            <a:off x="8446110" y="6099547"/>
            <a:ext cx="1489800" cy="1300514"/>
            <a:chOff x="8461835" y="6204897"/>
            <a:chExt cx="1489800" cy="1300514"/>
          </a:xfrm>
        </p:grpSpPr>
        <p:sp>
          <p:nvSpPr>
            <p:cNvPr id="2383" name="Google Shape;2383;p86"/>
            <p:cNvSpPr txBox="1"/>
            <p:nvPr/>
          </p:nvSpPr>
          <p:spPr>
            <a:xfrm>
              <a:off x="8461835" y="6833215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4" name="Google Shape;2384;p86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381" name="Google Shape;2381;p8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85" name="Google Shape;2385;p8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86" name="Google Shape;2386;p86"/>
            <p:cNvSpPr txBox="1"/>
            <p:nvPr/>
          </p:nvSpPr>
          <p:spPr>
            <a:xfrm>
              <a:off x="8662427" y="7311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87" name="Google Shape;2387;p86"/>
          <p:cNvGrpSpPr/>
          <p:nvPr/>
        </p:nvGrpSpPr>
        <p:grpSpPr>
          <a:xfrm>
            <a:off x="8446094" y="3361408"/>
            <a:ext cx="1489800" cy="1323165"/>
            <a:chOff x="8485144" y="4874908"/>
            <a:chExt cx="1489800" cy="1323165"/>
          </a:xfrm>
        </p:grpSpPr>
        <p:grpSp>
          <p:nvGrpSpPr>
            <p:cNvPr id="2388" name="Google Shape;2388;p86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389" name="Google Shape;2389;p8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90" name="Google Shape;2390;p8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91" name="Google Shape;2391;p86"/>
            <p:cNvSpPr txBox="1"/>
            <p:nvPr/>
          </p:nvSpPr>
          <p:spPr>
            <a:xfrm>
              <a:off x="8485144" y="5519676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6"/>
            <p:cNvSpPr txBox="1"/>
            <p:nvPr/>
          </p:nvSpPr>
          <p:spPr>
            <a:xfrm>
              <a:off x="8662427" y="6003673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93" name="Google Shape;2393;p86"/>
          <p:cNvGrpSpPr/>
          <p:nvPr/>
        </p:nvGrpSpPr>
        <p:grpSpPr>
          <a:xfrm>
            <a:off x="8424493" y="1934409"/>
            <a:ext cx="1533000" cy="1323165"/>
            <a:chOff x="8424493" y="3447909"/>
            <a:chExt cx="1533000" cy="1323165"/>
          </a:xfrm>
        </p:grpSpPr>
        <p:grpSp>
          <p:nvGrpSpPr>
            <p:cNvPr id="2394" name="Google Shape;2394;p86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395" name="Google Shape;2395;p8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96" name="Google Shape;2396;p8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97" name="Google Shape;2397;p86"/>
            <p:cNvSpPr txBox="1"/>
            <p:nvPr/>
          </p:nvSpPr>
          <p:spPr>
            <a:xfrm>
              <a:off x="8424493" y="4092677"/>
              <a:ext cx="153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98" name="Google Shape;2398;p86"/>
            <p:cNvSpPr txBox="1"/>
            <p:nvPr/>
          </p:nvSpPr>
          <p:spPr>
            <a:xfrm>
              <a:off x="8601776" y="4576674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99" name="Google Shape;2399;p86"/>
          <p:cNvGrpSpPr/>
          <p:nvPr/>
        </p:nvGrpSpPr>
        <p:grpSpPr>
          <a:xfrm>
            <a:off x="10101895" y="2832130"/>
            <a:ext cx="870900" cy="870900"/>
            <a:chOff x="4497240" y="6687284"/>
            <a:chExt cx="870900" cy="870900"/>
          </a:xfrm>
        </p:grpSpPr>
        <p:grpSp>
          <p:nvGrpSpPr>
            <p:cNvPr id="2400" name="Google Shape;2400;p86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401" name="Google Shape;2401;p86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02" name="Google Shape;2402;p86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403" name="Google Shape;2403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4" name="Google Shape;2404;p86"/>
          <p:cNvGrpSpPr/>
          <p:nvPr/>
        </p:nvGrpSpPr>
        <p:grpSpPr>
          <a:xfrm>
            <a:off x="6539843" y="4524302"/>
            <a:ext cx="1701600" cy="1575244"/>
            <a:chOff x="6539843" y="4524302"/>
            <a:chExt cx="1701600" cy="1575244"/>
          </a:xfrm>
        </p:grpSpPr>
        <p:sp>
          <p:nvSpPr>
            <p:cNvPr id="2405" name="Google Shape;2405;p86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406" name="Google Shape;2406;p86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407" name="Google Shape;2407;p86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08" name="Google Shape;2408;p86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80" name="Google Shape;2380;p86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409" name="Google Shape;2409;p86"/>
          <p:cNvCxnSpPr>
            <a:stCxn id="2407" idx="6"/>
            <a:endCxn id="2395" idx="2"/>
          </p:cNvCxnSpPr>
          <p:nvPr/>
        </p:nvCxnSpPr>
        <p:spPr>
          <a:xfrm flipH="1" rot="10800000">
            <a:off x="7706488" y="2242652"/>
            <a:ext cx="1138800" cy="258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0" name="Google Shape;2410;p86"/>
          <p:cNvCxnSpPr>
            <a:stCxn id="2407" idx="6"/>
            <a:endCxn id="2389" idx="2"/>
          </p:cNvCxnSpPr>
          <p:nvPr/>
        </p:nvCxnSpPr>
        <p:spPr>
          <a:xfrm flipH="1" rot="10800000">
            <a:off x="7706488" y="3669752"/>
            <a:ext cx="1160400" cy="1162800"/>
          </a:xfrm>
          <a:prstGeom prst="bentConnector3">
            <a:avLst>
              <a:gd fmla="val 4908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11" name="Google Shape;2411;p86"/>
          <p:cNvGrpSpPr/>
          <p:nvPr/>
        </p:nvGrpSpPr>
        <p:grpSpPr>
          <a:xfrm>
            <a:off x="6653945" y="2712220"/>
            <a:ext cx="1277100" cy="1465948"/>
            <a:chOff x="5968905" y="2987757"/>
            <a:chExt cx="1277100" cy="1465948"/>
          </a:xfrm>
        </p:grpSpPr>
        <p:sp>
          <p:nvSpPr>
            <p:cNvPr id="2412" name="Google Shape;2412;p86"/>
            <p:cNvSpPr txBox="1"/>
            <p:nvPr/>
          </p:nvSpPr>
          <p:spPr>
            <a:xfrm>
              <a:off x="6088249" y="4259005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413" name="Google Shape;2413;p86"/>
            <p:cNvSpPr txBox="1"/>
            <p:nvPr/>
          </p:nvSpPr>
          <p:spPr>
            <a:xfrm>
              <a:off x="6124148" y="3635959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414" name="Google Shape;2414;p86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415" name="Google Shape;2415;p86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16" name="Google Shape;2416;p86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17" name="Google Shape;2417;p86"/>
            <p:cNvSpPr txBox="1"/>
            <p:nvPr/>
          </p:nvSpPr>
          <p:spPr>
            <a:xfrm>
              <a:off x="5968905" y="4116272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418" name="Google Shape;2418;p86"/>
          <p:cNvCxnSpPr>
            <a:stCxn id="2407" idx="0"/>
            <a:endCxn id="2415" idx="0"/>
          </p:cNvCxnSpPr>
          <p:nvPr/>
        </p:nvCxnSpPr>
        <p:spPr>
          <a:xfrm flipH="1" rot="5400000">
            <a:off x="6428188" y="3554252"/>
            <a:ext cx="1812000" cy="128100"/>
          </a:xfrm>
          <a:prstGeom prst="bentConnector5">
            <a:avLst>
              <a:gd fmla="val 8327" name="adj1"/>
              <a:gd fmla="val 739140" name="adj2"/>
              <a:gd fmla="val 113146" name="adj3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19" name="Google Shape;241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1550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1813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813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2" name="Google Shape;2422;p86"/>
          <p:cNvCxnSpPr>
            <a:stCxn id="2407" idx="6"/>
            <a:endCxn id="2419" idx="0"/>
          </p:cNvCxnSpPr>
          <p:nvPr/>
        </p:nvCxnSpPr>
        <p:spPr>
          <a:xfrm>
            <a:off x="7706488" y="4832552"/>
            <a:ext cx="34686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3" name="Google Shape;2423;p86"/>
          <p:cNvCxnSpPr>
            <a:stCxn id="2421" idx="2"/>
            <a:endCxn id="2420" idx="0"/>
          </p:cNvCxnSpPr>
          <p:nvPr/>
        </p:nvCxnSpPr>
        <p:spPr>
          <a:xfrm flipH="1" rot="-5400000">
            <a:off x="11543987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24" name="Google Shape;2424;p86"/>
          <p:cNvCxnSpPr>
            <a:stCxn id="2407" idx="6"/>
            <a:endCxn id="2420" idx="0"/>
          </p:cNvCxnSpPr>
          <p:nvPr/>
        </p:nvCxnSpPr>
        <p:spPr>
          <a:xfrm>
            <a:off x="7706488" y="4832552"/>
            <a:ext cx="46587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25" name="Google Shape;2425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2062" y="5881063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426" name="Google Shape;2426;p86"/>
          <p:cNvCxnSpPr>
            <a:stCxn id="2407" idx="6"/>
            <a:endCxn id="2425" idx="0"/>
          </p:cNvCxnSpPr>
          <p:nvPr/>
        </p:nvCxnSpPr>
        <p:spPr>
          <a:xfrm>
            <a:off x="7706488" y="4832552"/>
            <a:ext cx="5886000" cy="10485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7" name="Google Shape;2427;p86"/>
          <p:cNvCxnSpPr>
            <a:stCxn id="2428" idx="1"/>
            <a:endCxn id="2421" idx="0"/>
          </p:cNvCxnSpPr>
          <p:nvPr/>
        </p:nvCxnSpPr>
        <p:spPr>
          <a:xfrm flipH="1">
            <a:off x="12365200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428" name="Google Shape;2428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98400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429" name="Google Shape;2429;p86"/>
          <p:cNvCxnSpPr>
            <a:stCxn id="2420" idx="1"/>
            <a:endCxn id="2419" idx="3"/>
          </p:cNvCxnSpPr>
          <p:nvPr/>
        </p:nvCxnSpPr>
        <p:spPr>
          <a:xfrm flipH="1">
            <a:off x="11648513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30" name="Google Shape;2430;p86"/>
          <p:cNvCxnSpPr>
            <a:stCxn id="2425" idx="2"/>
            <a:endCxn id="2419" idx="2"/>
          </p:cNvCxnSpPr>
          <p:nvPr/>
        </p:nvCxnSpPr>
        <p:spPr>
          <a:xfrm flipH="1" rot="5400000">
            <a:off x="12359550" y="5669038"/>
            <a:ext cx="48300" cy="2417700"/>
          </a:xfrm>
          <a:prstGeom prst="bentConnector3">
            <a:avLst>
              <a:gd fmla="val -493012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431" name="Google Shape;2431;p86"/>
          <p:cNvSpPr txBox="1"/>
          <p:nvPr/>
        </p:nvSpPr>
        <p:spPr>
          <a:xfrm>
            <a:off x="12083513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sp>
        <p:nvSpPr>
          <p:cNvPr id="2432" name="Google Shape;2432;p86"/>
          <p:cNvSpPr/>
          <p:nvPr/>
        </p:nvSpPr>
        <p:spPr>
          <a:xfrm>
            <a:off x="6346300" y="18669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3" name="Google Shape;2433;p86"/>
          <p:cNvCxnSpPr/>
          <p:nvPr/>
        </p:nvCxnSpPr>
        <p:spPr>
          <a:xfrm>
            <a:off x="15349088" y="6357627"/>
            <a:ext cx="791100" cy="5400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4" name="Google Shape;2434;p86"/>
          <p:cNvSpPr/>
          <p:nvPr/>
        </p:nvSpPr>
        <p:spPr>
          <a:xfrm>
            <a:off x="15297475" y="6099550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部署動作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87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0" name="Google Shape;2440;p87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87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(一) - 版本落差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442" name="Google Shape;2442;p8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443" name="Google Shape;2443;p87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4" name="Google Shape;2444;p87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5" name="Google Shape;2445;p87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6" name="Google Shape;2446;p87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447" name="Google Shape;2447;p87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448" name="Google Shape;2448;p87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49" name="Google Shape;2449;p87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50" name="Google Shape;2450;p87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1" name="Google Shape;2451;p87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452" name="Google Shape;2452;p87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453" name="Google Shape;2453;p87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54" name="Google Shape;2454;p87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55" name="Google Shape;2455;p87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456" name="Google Shape;2456;p87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457" name="Google Shape;2457;p87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458" name="Google Shape;2458;p87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59" name="Google Shape;2459;p87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460" name="Google Shape;2460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1" name="Google Shape;2461;p87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462" name="Google Shape;2462;p87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463" name="Google Shape;2463;p87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464" name="Google Shape;2464;p87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65" name="Google Shape;2465;p87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466" name="Google Shape;2466;p87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467" name="Google Shape;2467;p87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468" name="Google Shape;2468;p87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469" name="Google Shape;2469;p87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470" name="Google Shape;2470;p87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71" name="Google Shape;2471;p87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472" name="Google Shape;2472;p87"/>
          <p:cNvCxnSpPr>
            <a:stCxn id="2473" idx="2"/>
            <a:endCxn id="2470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74" name="Google Shape;247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478" name="Google Shape;2478;p87"/>
          <p:cNvCxnSpPr>
            <a:stCxn id="2479" idx="1"/>
            <a:endCxn id="2476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479" name="Google Shape;2479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480" name="Google Shape;2480;p87"/>
          <p:cNvCxnSpPr>
            <a:stCxn id="2476" idx="2"/>
            <a:endCxn id="2475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81" name="Google Shape;2481;p87"/>
          <p:cNvCxnSpPr>
            <a:stCxn id="2475" idx="1"/>
            <a:endCxn id="2474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82" name="Google Shape;2482;p87"/>
          <p:cNvCxnSpPr>
            <a:stCxn id="2477" idx="2"/>
            <a:endCxn id="2474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483" name="Google Shape;2483;p87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484" name="Google Shape;2484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5" name="Google Shape;2485;p87"/>
          <p:cNvCxnSpPr>
            <a:stCxn id="2484" idx="3"/>
            <a:endCxn id="2464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486" name="Google Shape;2486;p87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87" name="Google Shape;2487;p87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87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489" name="Google Shape;2489;p87"/>
          <p:cNvCxnSpPr>
            <a:stCxn id="2464" idx="6"/>
            <a:endCxn id="2490" idx="1"/>
          </p:cNvCxnSpPr>
          <p:nvPr/>
        </p:nvCxnSpPr>
        <p:spPr>
          <a:xfrm>
            <a:off x="2982088" y="4832552"/>
            <a:ext cx="2033700" cy="7413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91" name="Google Shape;2491;p87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87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87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87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3" name="Google Shape;2493;p87"/>
          <p:cNvCxnSpPr>
            <a:stCxn id="2491" idx="2"/>
            <a:endCxn id="2473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94" name="Google Shape;2494;p87"/>
          <p:cNvCxnSpPr>
            <a:stCxn id="2490" idx="2"/>
            <a:endCxn id="2492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495" name="Google Shape;2495;p87"/>
          <p:cNvCxnSpPr>
            <a:stCxn id="2492" idx="3"/>
            <a:endCxn id="2474" idx="1"/>
          </p:cNvCxnSpPr>
          <p:nvPr/>
        </p:nvCxnSpPr>
        <p:spPr>
          <a:xfrm>
            <a:off x="8133000" y="5611508"/>
            <a:ext cx="2537100" cy="7800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6" name="Google Shape;2496;p87"/>
          <p:cNvCxnSpPr>
            <a:stCxn id="2473" idx="2"/>
            <a:endCxn id="2448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7" name="Google Shape;2497;p87"/>
          <p:cNvCxnSpPr>
            <a:stCxn id="2473" idx="2"/>
            <a:endCxn id="2453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498" name="Google Shape;2498;p87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499" name="Google Shape;2499;p87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0" name="Google Shape;2500;p87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501" name="Google Shape;2501;p87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02" name="Google Shape;2502;p87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503" name="Google Shape;2503;p87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504" name="Google Shape;2504;p87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505" name="Google Shape;2505;p87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06" name="Google Shape;2506;p87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07" name="Google Shape;2507;p87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8" name="Google Shape;2508;p87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509" name="Google Shape;2509;p87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510" name="Google Shape;2510;p87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11" name="Google Shape;2511;p87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12" name="Google Shape;2512;p87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513" name="Google Shape;2513;p87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514" name="Google Shape;2514;p87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15" name="Google Shape;2515;p87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516" name="Google Shape;2516;p87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17" name="Google Shape;2517;p87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518" name="Google Shape;2518;p87"/>
          <p:cNvCxnSpPr>
            <a:stCxn id="2492" idx="2"/>
            <a:endCxn id="2516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9" name="Google Shape;2519;p87"/>
          <p:cNvCxnSpPr>
            <a:stCxn id="2492" idx="2"/>
            <a:endCxn id="2505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0" name="Google Shape;2520;p87"/>
          <p:cNvCxnSpPr>
            <a:stCxn id="2492" idx="2"/>
            <a:endCxn id="2501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1" name="Google Shape;2521;p87"/>
          <p:cNvCxnSpPr>
            <a:stCxn id="2492" idx="2"/>
            <a:endCxn id="2510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2" name="Google Shape;2522;p87"/>
          <p:cNvCxnSpPr>
            <a:endCxn id="2477" idx="0"/>
          </p:cNvCxnSpPr>
          <p:nvPr/>
        </p:nvCxnSpPr>
        <p:spPr>
          <a:xfrm>
            <a:off x="8133095" y="5620988"/>
            <a:ext cx="5427900" cy="2604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3" name="Google Shape;2523;p87"/>
          <p:cNvCxnSpPr>
            <a:stCxn id="2492" idx="3"/>
            <a:endCxn id="2475" idx="0"/>
          </p:cNvCxnSpPr>
          <p:nvPr/>
        </p:nvCxnSpPr>
        <p:spPr>
          <a:xfrm>
            <a:off x="8133000" y="5611508"/>
            <a:ext cx="4200600" cy="3177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24" name="Google Shape;2524;p87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525" name="Google Shape;2525;p87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2526" name="Google Shape;2526;p87"/>
          <p:cNvSpPr txBox="1"/>
          <p:nvPr/>
        </p:nvSpPr>
        <p:spPr>
          <a:xfrm>
            <a:off x="103775" y="3771900"/>
            <a:ext cx="1411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程式更新</a:t>
            </a:r>
            <a:endParaRPr b="1" sz="2400"/>
          </a:p>
        </p:txBody>
      </p:sp>
      <p:sp>
        <p:nvSpPr>
          <p:cNvPr id="2527" name="Google Shape;2527;p87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</a:t>
            </a: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cmn-app:1.0.1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8" name="Google Shape;2528;p87"/>
          <p:cNvSpPr txBox="1"/>
          <p:nvPr/>
        </p:nvSpPr>
        <p:spPr>
          <a:xfrm>
            <a:off x="10270125" y="513871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</a:t>
            </a: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cmn-app:1.0.1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529" name="Google Shape;2529;p87"/>
          <p:cNvCxnSpPr>
            <a:stCxn id="2528" idx="2"/>
            <a:endCxn id="2474" idx="0"/>
          </p:cNvCxnSpPr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88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5" name="Google Shape;2535;p88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p88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(一) - </a:t>
            </a:r>
            <a:r>
              <a:rPr b="1" lang="en-US">
                <a:solidFill>
                  <a:schemeClr val="lt2"/>
                </a:solidFill>
              </a:rPr>
              <a:t>版本落差</a:t>
            </a:r>
            <a:endParaRPr/>
          </a:p>
        </p:txBody>
      </p:sp>
      <p:sp>
        <p:nvSpPr>
          <p:cNvPr id="2537" name="Google Shape;2537;p8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538" name="Google Shape;2538;p88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9" name="Google Shape;2539;p88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0" name="Google Shape;2540;p88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1" name="Google Shape;2541;p88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542" name="Google Shape;2542;p88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543" name="Google Shape;2543;p8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44" name="Google Shape;2544;p8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45" name="Google Shape;2545;p88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6" name="Google Shape;2546;p88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547" name="Google Shape;2547;p88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548" name="Google Shape;2548;p8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49" name="Google Shape;2549;p8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50" name="Google Shape;2550;p88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551" name="Google Shape;2551;p88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552" name="Google Shape;2552;p88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553" name="Google Shape;2553;p88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54" name="Google Shape;2554;p88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555" name="Google Shape;2555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6" name="Google Shape;2556;p88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557" name="Google Shape;2557;p88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58" name="Google Shape;2558;p88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559" name="Google Shape;2559;p88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60" name="Google Shape;2560;p88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61" name="Google Shape;2561;p88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562" name="Google Shape;2562;p88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563" name="Google Shape;2563;p88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64" name="Google Shape;2564;p88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565" name="Google Shape;2565;p88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66" name="Google Shape;2566;p88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567" name="Google Shape;2567;p88"/>
          <p:cNvCxnSpPr>
            <a:stCxn id="2568" idx="2"/>
            <a:endCxn id="2565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69" name="Google Shape;256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573" name="Google Shape;2573;p88"/>
          <p:cNvCxnSpPr>
            <a:stCxn id="2574" idx="1"/>
            <a:endCxn id="2571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574" name="Google Shape;2574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575" name="Google Shape;2575;p88"/>
          <p:cNvCxnSpPr>
            <a:stCxn id="2571" idx="2"/>
            <a:endCxn id="2570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576" name="Google Shape;2576;p88"/>
          <p:cNvCxnSpPr>
            <a:stCxn id="2570" idx="1"/>
            <a:endCxn id="2569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577" name="Google Shape;2577;p88"/>
          <p:cNvCxnSpPr>
            <a:stCxn id="2572" idx="2"/>
            <a:endCxn id="2569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578" name="Google Shape;2578;p88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579" name="Google Shape;2579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0" name="Google Shape;2580;p88"/>
          <p:cNvCxnSpPr>
            <a:stCxn id="2579" idx="3"/>
            <a:endCxn id="2559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581" name="Google Shape;2581;p88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82" name="Google Shape;2582;p88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3" name="Google Shape;2583;p88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584" name="Google Shape;2584;p88"/>
          <p:cNvCxnSpPr>
            <a:stCxn id="2559" idx="6"/>
            <a:endCxn id="2585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85" name="Google Shape;2585;p88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p88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Google Shape;2586;p88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88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8" name="Google Shape;2588;p88"/>
          <p:cNvCxnSpPr>
            <a:stCxn id="2585" idx="2"/>
            <a:endCxn id="2568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589" name="Google Shape;2589;p88"/>
          <p:cNvCxnSpPr>
            <a:stCxn id="2586" idx="2"/>
            <a:endCxn id="2587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590" name="Google Shape;2590;p88"/>
          <p:cNvCxnSpPr>
            <a:stCxn id="2568" idx="3"/>
            <a:endCxn id="2569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1" name="Google Shape;2591;p88"/>
          <p:cNvCxnSpPr>
            <a:stCxn id="2568" idx="2"/>
            <a:endCxn id="2543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2" name="Google Shape;2592;p88"/>
          <p:cNvCxnSpPr>
            <a:stCxn id="2568" idx="2"/>
            <a:endCxn id="2548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93" name="Google Shape;2593;p88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594" name="Google Shape;2594;p88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5" name="Google Shape;2595;p88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596" name="Google Shape;2596;p8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97" name="Google Shape;2597;p8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598" name="Google Shape;2598;p88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599" name="Google Shape;2599;p88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600" name="Google Shape;2600;p8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01" name="Google Shape;2601;p8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02" name="Google Shape;2602;p88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88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604" name="Google Shape;2604;p88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605" name="Google Shape;2605;p88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06" name="Google Shape;2606;p88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07" name="Google Shape;2607;p88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608" name="Google Shape;2608;p88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609" name="Google Shape;2609;p88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610" name="Google Shape;2610;p88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611" name="Google Shape;2611;p88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12" name="Google Shape;2612;p88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613" name="Google Shape;2613;p88"/>
          <p:cNvCxnSpPr>
            <a:stCxn id="2587" idx="2"/>
            <a:endCxn id="2611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4" name="Google Shape;2614;p88"/>
          <p:cNvCxnSpPr>
            <a:stCxn id="2587" idx="2"/>
            <a:endCxn id="2600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5" name="Google Shape;2615;p88"/>
          <p:cNvCxnSpPr>
            <a:stCxn id="2587" idx="2"/>
            <a:endCxn id="2596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6" name="Google Shape;2616;p88"/>
          <p:cNvCxnSpPr>
            <a:stCxn id="2587" idx="2"/>
            <a:endCxn id="2605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7" name="Google Shape;2617;p88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8" name="Google Shape;2618;p88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9" name="Google Shape;2619;p88"/>
          <p:cNvCxnSpPr>
            <a:endCxn id="2570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20" name="Google Shape;2620;p88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21" name="Google Shape;2621;p88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622" name="Google Shape;2622;p88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2623" name="Google Shape;2623;p88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4" name="Google Shape;2624;p88"/>
          <p:cNvSpPr txBox="1"/>
          <p:nvPr/>
        </p:nvSpPr>
        <p:spPr>
          <a:xfrm>
            <a:off x="27575" y="3771900"/>
            <a:ext cx="167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更新 Yaml</a:t>
            </a:r>
            <a:endParaRPr b="1" sz="2400"/>
          </a:p>
        </p:txBody>
      </p:sp>
      <p:sp>
        <p:nvSpPr>
          <p:cNvPr id="2625" name="Google Shape;2625;p88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</p:txBody>
      </p:sp>
      <p:sp>
        <p:nvSpPr>
          <p:cNvPr id="2626" name="Google Shape;2626;p88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27" name="Google Shape;2627;p88"/>
          <p:cNvSpPr txBox="1"/>
          <p:nvPr/>
        </p:nvSpPr>
        <p:spPr>
          <a:xfrm>
            <a:off x="10270125" y="5164888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當前cmn-app:</a:t>
            </a:r>
            <a:r>
              <a:rPr b="1" lang="en-US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1.0.1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2628" name="Google Shape;2628;p88"/>
          <p:cNvCxnSpPr/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89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4" name="Google Shape;2634;p89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89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二</a:t>
            </a:r>
            <a:r>
              <a:rPr b="1" lang="en-US">
                <a:solidFill>
                  <a:schemeClr val="lt2"/>
                </a:solidFill>
              </a:rPr>
              <a:t>) - </a:t>
            </a:r>
            <a:r>
              <a:rPr b="1" lang="en-US">
                <a:solidFill>
                  <a:schemeClr val="lt2"/>
                </a:solidFill>
              </a:rPr>
              <a:t>在 A 腳本輸入 Image 版本</a:t>
            </a:r>
            <a:endParaRPr/>
          </a:p>
        </p:txBody>
      </p:sp>
      <p:sp>
        <p:nvSpPr>
          <p:cNvPr id="2636" name="Google Shape;2636;p8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637" name="Google Shape;2637;p89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8" name="Google Shape;2638;p89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9" name="Google Shape;2639;p89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p89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641" name="Google Shape;2641;p89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642" name="Google Shape;2642;p89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43" name="Google Shape;2643;p89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44" name="Google Shape;2644;p89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5" name="Google Shape;2645;p89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646" name="Google Shape;2646;p89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647" name="Google Shape;2647;p89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48" name="Google Shape;2648;p89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49" name="Google Shape;2649;p89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650" name="Google Shape;2650;p89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651" name="Google Shape;2651;p89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652" name="Google Shape;2652;p89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53" name="Google Shape;2653;p89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654" name="Google Shape;2654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5" name="Google Shape;2655;p89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656" name="Google Shape;2656;p89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657" name="Google Shape;2657;p89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658" name="Google Shape;2658;p89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59" name="Google Shape;2659;p89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60" name="Google Shape;2660;p89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661" name="Google Shape;2661;p89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662" name="Google Shape;2662;p89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663" name="Google Shape;2663;p89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664" name="Google Shape;2664;p89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65" name="Google Shape;2665;p89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666" name="Google Shape;2666;p89"/>
          <p:cNvCxnSpPr>
            <a:stCxn id="2667" idx="2"/>
            <a:endCxn id="2664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68" name="Google Shape;26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672" name="Google Shape;2672;p89"/>
          <p:cNvCxnSpPr>
            <a:stCxn id="2673" idx="1"/>
            <a:endCxn id="2670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673" name="Google Shape;2673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674" name="Google Shape;2674;p89"/>
          <p:cNvCxnSpPr>
            <a:stCxn id="2670" idx="2"/>
            <a:endCxn id="2669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675" name="Google Shape;2675;p89"/>
          <p:cNvCxnSpPr>
            <a:stCxn id="2669" idx="1"/>
            <a:endCxn id="2668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676" name="Google Shape;2676;p89"/>
          <p:cNvCxnSpPr>
            <a:stCxn id="2671" idx="2"/>
            <a:endCxn id="2668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677" name="Google Shape;2677;p89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678" name="Google Shape;2678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9" name="Google Shape;2679;p89"/>
          <p:cNvCxnSpPr>
            <a:stCxn id="2678" idx="3"/>
            <a:endCxn id="2658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680" name="Google Shape;2680;p89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81" name="Google Shape;2681;p89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89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683" name="Google Shape;2683;p89"/>
          <p:cNvCxnSpPr>
            <a:stCxn id="2658" idx="6"/>
            <a:endCxn id="2684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84" name="Google Shape;2684;p89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89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89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Google Shape;2686;p89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7" name="Google Shape;2687;p89"/>
          <p:cNvCxnSpPr>
            <a:stCxn id="2684" idx="2"/>
            <a:endCxn id="2667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688" name="Google Shape;2688;p89"/>
          <p:cNvCxnSpPr>
            <a:stCxn id="2685" idx="2"/>
            <a:endCxn id="2686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689" name="Google Shape;2689;p89"/>
          <p:cNvCxnSpPr>
            <a:stCxn id="2667" idx="3"/>
            <a:endCxn id="2668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90" name="Google Shape;2690;p89"/>
          <p:cNvCxnSpPr>
            <a:stCxn id="2667" idx="2"/>
            <a:endCxn id="2642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91" name="Google Shape;2691;p89"/>
          <p:cNvCxnSpPr>
            <a:stCxn id="2667" idx="2"/>
            <a:endCxn id="2647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692" name="Google Shape;2692;p89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693" name="Google Shape;2693;p89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4" name="Google Shape;2694;p89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695" name="Google Shape;2695;p89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96" name="Google Shape;2696;p89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697" name="Google Shape;2697;p89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698" name="Google Shape;2698;p89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699" name="Google Shape;2699;p89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00" name="Google Shape;2700;p89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01" name="Google Shape;2701;p89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2" name="Google Shape;2702;p89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703" name="Google Shape;2703;p89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704" name="Google Shape;2704;p89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05" name="Google Shape;2705;p89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06" name="Google Shape;2706;p89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07" name="Google Shape;2707;p89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708" name="Google Shape;2708;p89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09" name="Google Shape;2709;p89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710" name="Google Shape;2710;p89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11" name="Google Shape;2711;p89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712" name="Google Shape;2712;p89"/>
          <p:cNvCxnSpPr>
            <a:stCxn id="2686" idx="2"/>
            <a:endCxn id="2710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3" name="Google Shape;2713;p89"/>
          <p:cNvCxnSpPr>
            <a:stCxn id="2686" idx="2"/>
            <a:endCxn id="2699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4" name="Google Shape;2714;p89"/>
          <p:cNvCxnSpPr>
            <a:stCxn id="2686" idx="2"/>
            <a:endCxn id="2695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5" name="Google Shape;2715;p89"/>
          <p:cNvCxnSpPr>
            <a:stCxn id="2686" idx="2"/>
            <a:endCxn id="2704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6" name="Google Shape;2716;p89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89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8" name="Google Shape;2718;p89"/>
          <p:cNvCxnSpPr>
            <a:endCxn id="2669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19" name="Google Shape;2719;p89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0" name="Google Shape;2720;p89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721" name="Google Shape;2721;p89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2722" name="Google Shape;2722;p89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3" name="Google Shape;2723;p89"/>
          <p:cNvSpPr txBox="1"/>
          <p:nvPr/>
        </p:nvSpPr>
        <p:spPr>
          <a:xfrm>
            <a:off x="1545700" y="2362200"/>
            <a:ext cx="26046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Image Version(</a:t>
            </a:r>
            <a:r>
              <a:rPr b="1" lang="en-US" sz="1200"/>
              <a:t>鏡像檔版本)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欲部署資源(如:</a:t>
            </a:r>
            <a:r>
              <a:rPr b="1" lang="en-US" sz="1100">
                <a:solidFill>
                  <a:schemeClr val="dk1"/>
                </a:solidFill>
              </a:rPr>
              <a:t>Deployment</a:t>
            </a:r>
            <a:r>
              <a:rPr b="1" lang="en-US" sz="1200"/>
              <a:t>)</a:t>
            </a:r>
            <a:endParaRPr b="1"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9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二</a:t>
            </a:r>
            <a:r>
              <a:rPr b="1" lang="en-US">
                <a:solidFill>
                  <a:schemeClr val="lt2"/>
                </a:solidFill>
              </a:rPr>
              <a:t>) - A 腳本示意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730" name="Google Shape;2730;p9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731" name="Google Shape;2731;p90"/>
          <p:cNvSpPr txBox="1"/>
          <p:nvPr/>
        </p:nvSpPr>
        <p:spPr>
          <a:xfrm>
            <a:off x="6079650" y="732647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  <p:pic>
        <p:nvPicPr>
          <p:cNvPr id="2732" name="Google Shape;273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780" y="1975225"/>
            <a:ext cx="8623550" cy="7580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91"/>
          <p:cNvSpPr/>
          <p:nvPr/>
        </p:nvSpPr>
        <p:spPr>
          <a:xfrm>
            <a:off x="6346300" y="1866900"/>
            <a:ext cx="80427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8" name="Google Shape;2738;p91"/>
          <p:cNvSpPr/>
          <p:nvPr/>
        </p:nvSpPr>
        <p:spPr>
          <a:xfrm>
            <a:off x="10377800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9" name="Google Shape;2739;p91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二</a:t>
            </a:r>
            <a:r>
              <a:rPr b="1" lang="en-US">
                <a:solidFill>
                  <a:schemeClr val="lt2"/>
                </a:solidFill>
              </a:rPr>
              <a:t>) - 設計考量</a:t>
            </a:r>
            <a:endParaRPr/>
          </a:p>
        </p:txBody>
      </p:sp>
      <p:sp>
        <p:nvSpPr>
          <p:cNvPr id="2740" name="Google Shape;2740;p9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741" name="Google Shape;2741;p91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2" name="Google Shape;2742;p91"/>
          <p:cNvSpPr txBox="1"/>
          <p:nvPr/>
        </p:nvSpPr>
        <p:spPr>
          <a:xfrm>
            <a:off x="484300" y="2125700"/>
            <a:ext cx="58620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 Jenkins 執行時輸入 Image 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退版腳本可以共用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主要考慮的是 Image 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可從 Jenkins 統一查看版本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在執行 Jenkins 輸入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會有以下問題: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人為輸入錯誤(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至少在 Jenkins 上可以重新執行)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無需重新進版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現有 Image 版本以及更新 Yaml 版本會有落差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單上版本會與 現有 Image 版本不同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3" name="Google Shape;2743;p91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744" name="Google Shape;2744;p91"/>
          <p:cNvCxnSpPr>
            <a:stCxn id="2745" idx="2"/>
            <a:endCxn id="2746" idx="2"/>
          </p:cNvCxnSpPr>
          <p:nvPr/>
        </p:nvCxnSpPr>
        <p:spPr>
          <a:xfrm flipH="1" rot="-5400000">
            <a:off x="7851153" y="5378478"/>
            <a:ext cx="576300" cy="14826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47" name="Google Shape;2747;p91"/>
          <p:cNvGrpSpPr/>
          <p:nvPr/>
        </p:nvGrpSpPr>
        <p:grpSpPr>
          <a:xfrm>
            <a:off x="8446110" y="6099547"/>
            <a:ext cx="1489800" cy="1300514"/>
            <a:chOff x="8461835" y="6204897"/>
            <a:chExt cx="1489800" cy="1300514"/>
          </a:xfrm>
        </p:grpSpPr>
        <p:sp>
          <p:nvSpPr>
            <p:cNvPr id="2748" name="Google Shape;2748;p91"/>
            <p:cNvSpPr txBox="1"/>
            <p:nvPr/>
          </p:nvSpPr>
          <p:spPr>
            <a:xfrm>
              <a:off x="8461835" y="6833215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9" name="Google Shape;2749;p91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746" name="Google Shape;2746;p9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50" name="Google Shape;2750;p9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51" name="Google Shape;2751;p91"/>
            <p:cNvSpPr txBox="1"/>
            <p:nvPr/>
          </p:nvSpPr>
          <p:spPr>
            <a:xfrm>
              <a:off x="8662427" y="7311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52" name="Google Shape;2752;p91"/>
          <p:cNvGrpSpPr/>
          <p:nvPr/>
        </p:nvGrpSpPr>
        <p:grpSpPr>
          <a:xfrm>
            <a:off x="8446094" y="3361408"/>
            <a:ext cx="1489800" cy="1323165"/>
            <a:chOff x="8485144" y="4874908"/>
            <a:chExt cx="1489800" cy="1323165"/>
          </a:xfrm>
        </p:grpSpPr>
        <p:grpSp>
          <p:nvGrpSpPr>
            <p:cNvPr id="2753" name="Google Shape;2753;p91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754" name="Google Shape;2754;p9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55" name="Google Shape;2755;p9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56" name="Google Shape;2756;p91"/>
            <p:cNvSpPr txBox="1"/>
            <p:nvPr/>
          </p:nvSpPr>
          <p:spPr>
            <a:xfrm>
              <a:off x="8485144" y="5519676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91"/>
            <p:cNvSpPr txBox="1"/>
            <p:nvPr/>
          </p:nvSpPr>
          <p:spPr>
            <a:xfrm>
              <a:off x="8662427" y="6003673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58" name="Google Shape;2758;p91"/>
          <p:cNvGrpSpPr/>
          <p:nvPr/>
        </p:nvGrpSpPr>
        <p:grpSpPr>
          <a:xfrm>
            <a:off x="8424493" y="1934409"/>
            <a:ext cx="1533000" cy="1323165"/>
            <a:chOff x="8424493" y="3447909"/>
            <a:chExt cx="1533000" cy="1323165"/>
          </a:xfrm>
        </p:grpSpPr>
        <p:grpSp>
          <p:nvGrpSpPr>
            <p:cNvPr id="2759" name="Google Shape;2759;p91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760" name="Google Shape;2760;p91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61" name="Google Shape;2761;p91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62" name="Google Shape;2762;p91"/>
            <p:cNvSpPr txBox="1"/>
            <p:nvPr/>
          </p:nvSpPr>
          <p:spPr>
            <a:xfrm>
              <a:off x="8424493" y="4092677"/>
              <a:ext cx="153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63" name="Google Shape;2763;p91"/>
            <p:cNvSpPr txBox="1"/>
            <p:nvPr/>
          </p:nvSpPr>
          <p:spPr>
            <a:xfrm>
              <a:off x="8601776" y="4576674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64" name="Google Shape;2764;p91"/>
          <p:cNvGrpSpPr/>
          <p:nvPr/>
        </p:nvGrpSpPr>
        <p:grpSpPr>
          <a:xfrm>
            <a:off x="10101895" y="2832130"/>
            <a:ext cx="870900" cy="870900"/>
            <a:chOff x="4497240" y="6687284"/>
            <a:chExt cx="870900" cy="870900"/>
          </a:xfrm>
        </p:grpSpPr>
        <p:grpSp>
          <p:nvGrpSpPr>
            <p:cNvPr id="2765" name="Google Shape;2765;p91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766" name="Google Shape;2766;p91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67" name="Google Shape;2767;p91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768" name="Google Shape;2768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9" name="Google Shape;2769;p91"/>
          <p:cNvGrpSpPr/>
          <p:nvPr/>
        </p:nvGrpSpPr>
        <p:grpSpPr>
          <a:xfrm>
            <a:off x="6539843" y="4524302"/>
            <a:ext cx="1701600" cy="1575244"/>
            <a:chOff x="6539843" y="4524302"/>
            <a:chExt cx="1701600" cy="1575244"/>
          </a:xfrm>
        </p:grpSpPr>
        <p:sp>
          <p:nvSpPr>
            <p:cNvPr id="2770" name="Google Shape;2770;p91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71" name="Google Shape;2771;p91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772" name="Google Shape;2772;p91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73" name="Google Shape;2773;p91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45" name="Google Shape;2745;p91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774" name="Google Shape;2774;p91"/>
          <p:cNvCxnSpPr>
            <a:stCxn id="2772" idx="6"/>
            <a:endCxn id="2760" idx="2"/>
          </p:cNvCxnSpPr>
          <p:nvPr/>
        </p:nvCxnSpPr>
        <p:spPr>
          <a:xfrm flipH="1" rot="10800000">
            <a:off x="7706488" y="2242652"/>
            <a:ext cx="1138800" cy="258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75" name="Google Shape;2775;p91"/>
          <p:cNvCxnSpPr>
            <a:stCxn id="2772" idx="6"/>
            <a:endCxn id="2754" idx="2"/>
          </p:cNvCxnSpPr>
          <p:nvPr/>
        </p:nvCxnSpPr>
        <p:spPr>
          <a:xfrm flipH="1" rot="10800000">
            <a:off x="7706488" y="3669752"/>
            <a:ext cx="1160400" cy="1162800"/>
          </a:xfrm>
          <a:prstGeom prst="bentConnector3">
            <a:avLst>
              <a:gd fmla="val 4908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76" name="Google Shape;2776;p91"/>
          <p:cNvGrpSpPr/>
          <p:nvPr/>
        </p:nvGrpSpPr>
        <p:grpSpPr>
          <a:xfrm>
            <a:off x="6653945" y="2712220"/>
            <a:ext cx="1277100" cy="1465948"/>
            <a:chOff x="5968905" y="2987757"/>
            <a:chExt cx="1277100" cy="1465948"/>
          </a:xfrm>
        </p:grpSpPr>
        <p:sp>
          <p:nvSpPr>
            <p:cNvPr id="2777" name="Google Shape;2777;p91"/>
            <p:cNvSpPr txBox="1"/>
            <p:nvPr/>
          </p:nvSpPr>
          <p:spPr>
            <a:xfrm>
              <a:off x="6088249" y="4259005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78" name="Google Shape;2778;p91"/>
            <p:cNvSpPr txBox="1"/>
            <p:nvPr/>
          </p:nvSpPr>
          <p:spPr>
            <a:xfrm>
              <a:off x="6124148" y="3635959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779" name="Google Shape;2779;p91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780" name="Google Shape;2780;p91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81" name="Google Shape;2781;p91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782" name="Google Shape;2782;p91"/>
            <p:cNvSpPr txBox="1"/>
            <p:nvPr/>
          </p:nvSpPr>
          <p:spPr>
            <a:xfrm>
              <a:off x="5968905" y="4116272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783" name="Google Shape;2783;p91"/>
          <p:cNvCxnSpPr>
            <a:stCxn id="2772" idx="0"/>
            <a:endCxn id="2780" idx="0"/>
          </p:cNvCxnSpPr>
          <p:nvPr/>
        </p:nvCxnSpPr>
        <p:spPr>
          <a:xfrm flipH="1" rot="5400000">
            <a:off x="6428188" y="3554252"/>
            <a:ext cx="1812000" cy="128100"/>
          </a:xfrm>
          <a:prstGeom prst="bentConnector5">
            <a:avLst>
              <a:gd fmla="val 8327" name="adj1"/>
              <a:gd fmla="val 739140" name="adj2"/>
              <a:gd fmla="val 113146" name="adj3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84" name="Google Shape;278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1550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1813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813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7" name="Google Shape;2787;p91"/>
          <p:cNvCxnSpPr>
            <a:stCxn id="2772" idx="6"/>
            <a:endCxn id="2784" idx="0"/>
          </p:cNvCxnSpPr>
          <p:nvPr/>
        </p:nvCxnSpPr>
        <p:spPr>
          <a:xfrm>
            <a:off x="7706488" y="4832552"/>
            <a:ext cx="34686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88" name="Google Shape;2788;p91"/>
          <p:cNvCxnSpPr>
            <a:stCxn id="2786" idx="2"/>
            <a:endCxn id="2785" idx="0"/>
          </p:cNvCxnSpPr>
          <p:nvPr/>
        </p:nvCxnSpPr>
        <p:spPr>
          <a:xfrm flipH="1" rot="-5400000">
            <a:off x="11543987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789" name="Google Shape;2789;p91"/>
          <p:cNvCxnSpPr>
            <a:stCxn id="2772" idx="6"/>
            <a:endCxn id="2785" idx="0"/>
          </p:cNvCxnSpPr>
          <p:nvPr/>
        </p:nvCxnSpPr>
        <p:spPr>
          <a:xfrm>
            <a:off x="7706488" y="4832552"/>
            <a:ext cx="46587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90" name="Google Shape;2790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2062" y="5881063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791" name="Google Shape;2791;p91"/>
          <p:cNvCxnSpPr>
            <a:stCxn id="2772" idx="6"/>
            <a:endCxn id="2790" idx="0"/>
          </p:cNvCxnSpPr>
          <p:nvPr/>
        </p:nvCxnSpPr>
        <p:spPr>
          <a:xfrm>
            <a:off x="7706488" y="4832552"/>
            <a:ext cx="5886000" cy="10485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92" name="Google Shape;2792;p91"/>
          <p:cNvCxnSpPr>
            <a:stCxn id="2793" idx="1"/>
            <a:endCxn id="2786" idx="0"/>
          </p:cNvCxnSpPr>
          <p:nvPr/>
        </p:nvCxnSpPr>
        <p:spPr>
          <a:xfrm flipH="1">
            <a:off x="12365200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793" name="Google Shape;2793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98400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794" name="Google Shape;2794;p91"/>
          <p:cNvCxnSpPr>
            <a:stCxn id="2785" idx="1"/>
            <a:endCxn id="2784" idx="3"/>
          </p:cNvCxnSpPr>
          <p:nvPr/>
        </p:nvCxnSpPr>
        <p:spPr>
          <a:xfrm flipH="1">
            <a:off x="11648513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795" name="Google Shape;2795;p91"/>
          <p:cNvCxnSpPr>
            <a:stCxn id="2790" idx="2"/>
            <a:endCxn id="2784" idx="2"/>
          </p:cNvCxnSpPr>
          <p:nvPr/>
        </p:nvCxnSpPr>
        <p:spPr>
          <a:xfrm flipH="1" rot="5400000">
            <a:off x="12359550" y="5669038"/>
            <a:ext cx="48300" cy="2417700"/>
          </a:xfrm>
          <a:prstGeom prst="bentConnector3">
            <a:avLst>
              <a:gd fmla="val -493012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796" name="Google Shape;2796;p91"/>
          <p:cNvSpPr txBox="1"/>
          <p:nvPr/>
        </p:nvSpPr>
        <p:spPr>
          <a:xfrm>
            <a:off x="12083513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sp>
        <p:nvSpPr>
          <p:cNvPr id="2797" name="Google Shape;2797;p91"/>
          <p:cNvSpPr/>
          <p:nvPr/>
        </p:nvSpPr>
        <p:spPr>
          <a:xfrm>
            <a:off x="6346300" y="18669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8" name="Google Shape;2798;p91"/>
          <p:cNvCxnSpPr/>
          <p:nvPr/>
        </p:nvCxnSpPr>
        <p:spPr>
          <a:xfrm>
            <a:off x="15349088" y="6357627"/>
            <a:ext cx="791100" cy="5400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99" name="Google Shape;2799;p91"/>
          <p:cNvSpPr/>
          <p:nvPr/>
        </p:nvSpPr>
        <p:spPr>
          <a:xfrm>
            <a:off x="15297475" y="6099550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部署動作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0"/>
          <p:cNvSpPr txBox="1"/>
          <p:nvPr>
            <p:ph type="title"/>
          </p:nvPr>
        </p:nvSpPr>
        <p:spPr>
          <a:xfrm>
            <a:off x="457200" y="685800"/>
            <a:ext cx="1234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 sz="3600">
                <a:solidFill>
                  <a:schemeClr val="lt2"/>
                </a:solidFill>
              </a:rPr>
              <a:t>CI/CD </a:t>
            </a:r>
            <a:r>
              <a:rPr b="1" lang="en-US">
                <a:solidFill>
                  <a:schemeClr val="lt2"/>
                </a:solidFill>
              </a:rPr>
              <a:t>流程規劃</a:t>
            </a:r>
            <a:r>
              <a:rPr b="1" lang="en-US" sz="3600">
                <a:solidFill>
                  <a:schemeClr val="lt2"/>
                </a:solidFill>
              </a:rPr>
              <a:t> – DEV to STAGE</a:t>
            </a:r>
            <a:endParaRPr/>
          </a:p>
        </p:txBody>
      </p:sp>
      <p:sp>
        <p:nvSpPr>
          <p:cNvPr id="625" name="Google Shape;625;p2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t/>
            </a:r>
            <a:endParaRPr/>
          </a:p>
        </p:txBody>
      </p:sp>
      <p:sp>
        <p:nvSpPr>
          <p:cNvPr id="626" name="Google Shape;626;p20"/>
          <p:cNvSpPr/>
          <p:nvPr/>
        </p:nvSpPr>
        <p:spPr>
          <a:xfrm rot="-5400000">
            <a:off x="7073703" y="-1590707"/>
            <a:ext cx="567000" cy="12594026"/>
          </a:xfrm>
          <a:prstGeom prst="downArrow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20"/>
          <p:cNvGrpSpPr/>
          <p:nvPr/>
        </p:nvGrpSpPr>
        <p:grpSpPr>
          <a:xfrm>
            <a:off x="256100" y="4114800"/>
            <a:ext cx="1960832" cy="819992"/>
            <a:chOff x="396928" y="1781997"/>
            <a:chExt cx="1960832" cy="819992"/>
          </a:xfrm>
        </p:grpSpPr>
        <p:sp>
          <p:nvSpPr>
            <p:cNvPr id="628" name="Google Shape;628;p20"/>
            <p:cNvSpPr/>
            <p:nvPr/>
          </p:nvSpPr>
          <p:spPr>
            <a:xfrm>
              <a:off x="594360" y="2116589"/>
              <a:ext cx="1763400" cy="485400"/>
            </a:xfrm>
            <a:prstGeom prst="roundRect">
              <a:avLst>
                <a:gd fmla="val 16667" name="adj"/>
              </a:avLst>
            </a:prstGeom>
            <a:solidFill>
              <a:srgbClr val="071C6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77800" rotWithShape="0" algn="t" dir="5400000" dist="76200">
                <a:srgbClr val="0A2CAA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Gitlab</a:t>
              </a:r>
              <a:endParaRPr b="0" i="0" sz="1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descr="Gitlab - Free brands and logotypes icons" id="629" name="Google Shape;62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928" y="1781997"/>
              <a:ext cx="669184" cy="66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20"/>
          <p:cNvGrpSpPr/>
          <p:nvPr/>
        </p:nvGrpSpPr>
        <p:grpSpPr>
          <a:xfrm>
            <a:off x="3775491" y="3850407"/>
            <a:ext cx="834000" cy="1086454"/>
            <a:chOff x="4121620" y="1402533"/>
            <a:chExt cx="834000" cy="1086454"/>
          </a:xfrm>
        </p:grpSpPr>
        <p:sp>
          <p:nvSpPr>
            <p:cNvPr id="631" name="Google Shape;631;p20"/>
            <p:cNvSpPr/>
            <p:nvPr/>
          </p:nvSpPr>
          <p:spPr>
            <a:xfrm>
              <a:off x="4315835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因果 以實心填滿" id="632" name="Google Shape;63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4568" y="2062568"/>
              <a:ext cx="385960" cy="385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20"/>
            <p:cNvSpPr txBox="1"/>
            <p:nvPr/>
          </p:nvSpPr>
          <p:spPr>
            <a:xfrm>
              <a:off x="4121620" y="1402533"/>
              <a:ext cx="834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Branch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151533" y="4051495"/>
            <a:ext cx="891600" cy="885366"/>
            <a:chOff x="5902670" y="1603621"/>
            <a:chExt cx="891600" cy="885366"/>
          </a:xfrm>
        </p:grpSpPr>
        <p:sp>
          <p:nvSpPr>
            <p:cNvPr id="635" name="Google Shape;635;p20"/>
            <p:cNvSpPr/>
            <p:nvPr/>
          </p:nvSpPr>
          <p:spPr>
            <a:xfrm>
              <a:off x="6117426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已連線 以實心填滿" id="636" name="Google Shape;63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46140" y="2018992"/>
              <a:ext cx="437488" cy="437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20"/>
            <p:cNvSpPr txBox="1"/>
            <p:nvPr/>
          </p:nvSpPr>
          <p:spPr>
            <a:xfrm>
              <a:off x="5902670" y="1603621"/>
              <a:ext cx="891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20"/>
          <p:cNvGrpSpPr/>
          <p:nvPr/>
        </p:nvGrpSpPr>
        <p:grpSpPr>
          <a:xfrm>
            <a:off x="6397132" y="3832041"/>
            <a:ext cx="1508700" cy="1104820"/>
            <a:chOff x="7226822" y="1384167"/>
            <a:chExt cx="1508700" cy="1104820"/>
          </a:xfrm>
        </p:grpSpPr>
        <p:sp>
          <p:nvSpPr>
            <p:cNvPr id="639" name="Google Shape;639;p20"/>
            <p:cNvSpPr/>
            <p:nvPr/>
          </p:nvSpPr>
          <p:spPr>
            <a:xfrm>
              <a:off x="7739482" y="2005687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0" name="Google Shape;640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18069" y="2076784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20"/>
            <p:cNvSpPr txBox="1"/>
            <p:nvPr/>
          </p:nvSpPr>
          <p:spPr>
            <a:xfrm>
              <a:off x="7226822" y="1384167"/>
              <a:ext cx="1508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(Dev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20"/>
          <p:cNvSpPr/>
          <p:nvPr/>
        </p:nvSpPr>
        <p:spPr>
          <a:xfrm>
            <a:off x="2642802" y="4441933"/>
            <a:ext cx="483300" cy="483300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002FA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BM Plex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醫生" id="643" name="Google Shape;64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0351" y="4455238"/>
            <a:ext cx="413069" cy="4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/>
          <p:nvPr/>
        </p:nvSpPr>
        <p:spPr>
          <a:xfrm>
            <a:off x="2151945" y="4112552"/>
            <a:ext cx="14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5" name="Google Shape;645;p20"/>
          <p:cNvGrpSpPr/>
          <p:nvPr/>
        </p:nvGrpSpPr>
        <p:grpSpPr>
          <a:xfrm>
            <a:off x="8119831" y="4114316"/>
            <a:ext cx="1465200" cy="794831"/>
            <a:chOff x="8852500" y="1666442"/>
            <a:chExt cx="1465200" cy="794831"/>
          </a:xfrm>
        </p:grpSpPr>
        <p:sp>
          <p:nvSpPr>
            <p:cNvPr id="646" name="Google Shape;646;p20"/>
            <p:cNvSpPr/>
            <p:nvPr/>
          </p:nvSpPr>
          <p:spPr>
            <a:xfrm>
              <a:off x="9403738" y="197797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0"/>
            <p:cNvSpPr txBox="1"/>
            <p:nvPr/>
          </p:nvSpPr>
          <p:spPr>
            <a:xfrm>
              <a:off x="8852500" y="1666442"/>
              <a:ext cx="146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開發人員主管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醫生" id="648" name="Google Shape;648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1287" y="1991278"/>
              <a:ext cx="413069" cy="413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20"/>
          <p:cNvGrpSpPr/>
          <p:nvPr/>
        </p:nvGrpSpPr>
        <p:grpSpPr>
          <a:xfrm>
            <a:off x="9818668" y="4060494"/>
            <a:ext cx="1401300" cy="846073"/>
            <a:chOff x="10575652" y="1612620"/>
            <a:chExt cx="1401300" cy="846073"/>
          </a:xfrm>
        </p:grpSpPr>
        <p:sp>
          <p:nvSpPr>
            <p:cNvPr id="650" name="Google Shape;650;p20"/>
            <p:cNvSpPr/>
            <p:nvPr/>
          </p:nvSpPr>
          <p:spPr>
            <a:xfrm>
              <a:off x="11042072" y="1975393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0"/>
            <p:cNvSpPr txBox="1"/>
            <p:nvPr/>
          </p:nvSpPr>
          <p:spPr>
            <a:xfrm>
              <a:off x="10575652" y="1612620"/>
              <a:ext cx="1401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Code Review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眼睛 以實心填滿" id="652" name="Google Shape;652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93919" y="2028018"/>
              <a:ext cx="407167" cy="4071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20"/>
          <p:cNvGrpSpPr/>
          <p:nvPr/>
        </p:nvGrpSpPr>
        <p:grpSpPr>
          <a:xfrm>
            <a:off x="11227478" y="3834521"/>
            <a:ext cx="1371000" cy="1068737"/>
            <a:chOff x="12152958" y="1386647"/>
            <a:chExt cx="1371000" cy="1068737"/>
          </a:xfrm>
        </p:grpSpPr>
        <p:sp>
          <p:nvSpPr>
            <p:cNvPr id="654" name="Google Shape;654;p20"/>
            <p:cNvSpPr/>
            <p:nvPr/>
          </p:nvSpPr>
          <p:spPr>
            <a:xfrm>
              <a:off x="12658374" y="1972084"/>
              <a:ext cx="483300" cy="4833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IBM Plex Sans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0"/>
            <p:cNvSpPr txBox="1"/>
            <p:nvPr/>
          </p:nvSpPr>
          <p:spPr>
            <a:xfrm>
              <a:off x="12152958" y="1386647"/>
              <a:ext cx="1371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(Dev branch)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6" name="Google Shape;65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4059" y="2043447"/>
              <a:ext cx="337742" cy="3377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20"/>
          <p:cNvSpPr txBox="1"/>
          <p:nvPr/>
        </p:nvSpPr>
        <p:spPr>
          <a:xfrm>
            <a:off x="12843652" y="4580371"/>
            <a:ext cx="972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產生新版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0"/>
          <p:cNvSpPr/>
          <p:nvPr/>
        </p:nvSpPr>
        <p:spPr>
          <a:xfrm>
            <a:off x="354819" y="3566092"/>
            <a:ext cx="1763400" cy="485400"/>
          </a:xfrm>
          <a:prstGeom prst="roundRect">
            <a:avLst>
              <a:gd fmla="val 16667" name="adj"/>
            </a:avLst>
          </a:prstGeom>
          <a:solidFill>
            <a:srgbClr val="071C6B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77800" rotWithShape="0" algn="t" dir="5400000" dist="76200">
              <a:srgbClr val="0A2CAA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DEV</a:t>
            </a:r>
            <a:endParaRPr b="0" i="0" sz="1400" u="none" cap="none" strike="noStrik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92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05" name="Google Shape;2805;p92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6" name="Google Shape;2806;p92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三</a:t>
            </a:r>
            <a:r>
              <a:rPr b="1" lang="en-US">
                <a:solidFill>
                  <a:schemeClr val="lt2"/>
                </a:solidFill>
              </a:rPr>
              <a:t>) - </a:t>
            </a:r>
            <a:r>
              <a:rPr b="1" lang="en-US">
                <a:solidFill>
                  <a:schemeClr val="lt2"/>
                </a:solidFill>
              </a:rPr>
              <a:t>由 B 腳本更新現有版本</a:t>
            </a:r>
            <a:endParaRPr/>
          </a:p>
        </p:txBody>
      </p:sp>
      <p:sp>
        <p:nvSpPr>
          <p:cNvPr id="2807" name="Google Shape;2807;p9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808" name="Google Shape;2808;p92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09" name="Google Shape;2809;p92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0" name="Google Shape;2810;p92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1" name="Google Shape;2811;p92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812" name="Google Shape;2812;p9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813" name="Google Shape;2813;p9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14" name="Google Shape;2814;p9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815" name="Google Shape;2815;p9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6" name="Google Shape;2816;p92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817" name="Google Shape;2817;p9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818" name="Google Shape;2818;p9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19" name="Google Shape;2819;p9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820" name="Google Shape;2820;p9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21" name="Google Shape;2821;p92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822" name="Google Shape;2822;p92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823" name="Google Shape;2823;p92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24" name="Google Shape;2824;p92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825" name="Google Shape;2825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6" name="Google Shape;2826;p92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2827" name="Google Shape;2827;p92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828" name="Google Shape;2828;p92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829" name="Google Shape;2829;p92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30" name="Google Shape;2830;p92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831" name="Google Shape;2831;p92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32" name="Google Shape;2832;p92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2833" name="Google Shape;2833;p9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834" name="Google Shape;2834;p9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835" name="Google Shape;2835;p9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36" name="Google Shape;2836;p9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837" name="Google Shape;2837;p92"/>
          <p:cNvCxnSpPr>
            <a:stCxn id="2838" idx="2"/>
            <a:endCxn id="2835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839" name="Google Shape;283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843" name="Google Shape;2843;p92"/>
          <p:cNvCxnSpPr>
            <a:stCxn id="2844" idx="1"/>
            <a:endCxn id="2841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844" name="Google Shape;284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845" name="Google Shape;2845;p92"/>
          <p:cNvCxnSpPr>
            <a:stCxn id="2841" idx="2"/>
            <a:endCxn id="2840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846" name="Google Shape;2846;p92"/>
          <p:cNvCxnSpPr>
            <a:stCxn id="2840" idx="1"/>
            <a:endCxn id="2839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847" name="Google Shape;2847;p92"/>
          <p:cNvCxnSpPr>
            <a:stCxn id="2842" idx="2"/>
            <a:endCxn id="2839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848" name="Google Shape;2848;p92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2849" name="Google Shape;2849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0" name="Google Shape;2850;p92"/>
          <p:cNvCxnSpPr>
            <a:stCxn id="2849" idx="3"/>
            <a:endCxn id="2829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2851" name="Google Shape;2851;p92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52" name="Google Shape;2852;p92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92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854" name="Google Shape;2854;p92"/>
          <p:cNvCxnSpPr>
            <a:stCxn id="2829" idx="6"/>
            <a:endCxn id="2855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55" name="Google Shape;2855;p92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92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p92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7" name="Google Shape;2857;p92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8" name="Google Shape;2858;p92"/>
          <p:cNvCxnSpPr>
            <a:stCxn id="2855" idx="2"/>
            <a:endCxn id="2838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859" name="Google Shape;2859;p92"/>
          <p:cNvCxnSpPr>
            <a:stCxn id="2856" idx="2"/>
            <a:endCxn id="2857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860" name="Google Shape;2860;p92"/>
          <p:cNvCxnSpPr>
            <a:stCxn id="2838" idx="3"/>
            <a:endCxn id="2839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1" name="Google Shape;2861;p92"/>
          <p:cNvCxnSpPr>
            <a:stCxn id="2838" idx="2"/>
            <a:endCxn id="2813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2" name="Google Shape;2862;p92"/>
          <p:cNvCxnSpPr>
            <a:stCxn id="2838" idx="2"/>
            <a:endCxn id="2818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863" name="Google Shape;2863;p92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2864" name="Google Shape;2864;p92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5" name="Google Shape;2865;p92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866" name="Google Shape;2866;p9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67" name="Google Shape;2867;p9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2868" name="Google Shape;2868;p92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2869" name="Google Shape;2869;p92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870" name="Google Shape;2870;p9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71" name="Google Shape;2871;p9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872" name="Google Shape;2872;p92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3" name="Google Shape;2873;p92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2874" name="Google Shape;2874;p92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875" name="Google Shape;2875;p92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76" name="Google Shape;2876;p92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877" name="Google Shape;2877;p92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78" name="Google Shape;2878;p92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2879" name="Google Shape;2879;p92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880" name="Google Shape;2880;p92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881" name="Google Shape;2881;p92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82" name="Google Shape;2882;p92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2883" name="Google Shape;2883;p92"/>
          <p:cNvCxnSpPr>
            <a:stCxn id="2857" idx="2"/>
            <a:endCxn id="2881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4" name="Google Shape;2884;p92"/>
          <p:cNvCxnSpPr>
            <a:stCxn id="2857" idx="2"/>
            <a:endCxn id="2870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5" name="Google Shape;2885;p92"/>
          <p:cNvCxnSpPr>
            <a:stCxn id="2857" idx="2"/>
            <a:endCxn id="2866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6" name="Google Shape;2886;p92"/>
          <p:cNvCxnSpPr>
            <a:stCxn id="2857" idx="2"/>
            <a:endCxn id="2875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7" name="Google Shape;2887;p92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8" name="Google Shape;2888;p92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9" name="Google Shape;2889;p92"/>
          <p:cNvCxnSpPr>
            <a:endCxn id="2840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90" name="Google Shape;2890;p92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1" name="Google Shape;2891;p92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2892" name="Google Shape;2892;p92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2893" name="Google Shape;2893;p92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4" name="Google Shape;2894;p92"/>
          <p:cNvSpPr txBox="1"/>
          <p:nvPr/>
        </p:nvSpPr>
        <p:spPr>
          <a:xfrm>
            <a:off x="1545700" y="2362200"/>
            <a:ext cx="26046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欲部署資源(如:</a:t>
            </a:r>
            <a:r>
              <a:rPr b="1" lang="en-US" sz="1100"/>
              <a:t>Deployment</a:t>
            </a:r>
            <a:r>
              <a:rPr b="1" lang="en-US" sz="1200"/>
              <a:t>)</a:t>
            </a:r>
            <a:endParaRPr b="1"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9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三</a:t>
            </a:r>
            <a:r>
              <a:rPr b="1" lang="en-US">
                <a:solidFill>
                  <a:schemeClr val="lt2"/>
                </a:solidFill>
              </a:rPr>
              <a:t>) - A 腳本示意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901" name="Google Shape;2901;p9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2902" name="Google Shape;2902;p93"/>
          <p:cNvPicPr preferRelativeResize="0"/>
          <p:nvPr/>
        </p:nvPicPr>
        <p:blipFill rotWithShape="1">
          <a:blip r:embed="rId3">
            <a:alphaModFix/>
          </a:blip>
          <a:srcRect b="0" l="0" r="0" t="6463"/>
          <a:stretch/>
        </p:blipFill>
        <p:spPr>
          <a:xfrm>
            <a:off x="1397175" y="1640400"/>
            <a:ext cx="11217700" cy="58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3" name="Google Shape;2903;p93"/>
          <p:cNvSpPr txBox="1"/>
          <p:nvPr/>
        </p:nvSpPr>
        <p:spPr>
          <a:xfrm>
            <a:off x="6079650" y="758692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94"/>
          <p:cNvSpPr/>
          <p:nvPr/>
        </p:nvSpPr>
        <p:spPr>
          <a:xfrm>
            <a:off x="6346300" y="1866900"/>
            <a:ext cx="80427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9" name="Google Shape;2909;p94"/>
          <p:cNvSpPr/>
          <p:nvPr/>
        </p:nvSpPr>
        <p:spPr>
          <a:xfrm>
            <a:off x="10377800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94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三</a:t>
            </a:r>
            <a:r>
              <a:rPr b="1" lang="en-US">
                <a:solidFill>
                  <a:schemeClr val="lt2"/>
                </a:solidFill>
              </a:rPr>
              <a:t>) - 設計考量</a:t>
            </a:r>
            <a:endParaRPr/>
          </a:p>
        </p:txBody>
      </p:sp>
      <p:sp>
        <p:nvSpPr>
          <p:cNvPr id="2911" name="Google Shape;2911;p9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912" name="Google Shape;2912;p94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3" name="Google Shape;2913;p94"/>
          <p:cNvSpPr txBox="1"/>
          <p:nvPr/>
        </p:nvSpPr>
        <p:spPr>
          <a:xfrm>
            <a:off x="484300" y="2125700"/>
            <a:ext cx="58620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 Jenkins 執行時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無需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Image 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退版腳本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需另外操作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主要考慮的是 Image 版本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避免人為輸入錯誤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會自動抓取現有版本，修改 Tag 後重新上傳。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版本可與 Notes 單統一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4" name="Google Shape;2914;p94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15" name="Google Shape;2915;p94"/>
          <p:cNvCxnSpPr>
            <a:stCxn id="2916" idx="2"/>
            <a:endCxn id="2917" idx="2"/>
          </p:cNvCxnSpPr>
          <p:nvPr/>
        </p:nvCxnSpPr>
        <p:spPr>
          <a:xfrm flipH="1" rot="-5400000">
            <a:off x="7851153" y="5378478"/>
            <a:ext cx="576300" cy="14826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918" name="Google Shape;2918;p94"/>
          <p:cNvGrpSpPr/>
          <p:nvPr/>
        </p:nvGrpSpPr>
        <p:grpSpPr>
          <a:xfrm>
            <a:off x="8446110" y="6099547"/>
            <a:ext cx="1489800" cy="1300514"/>
            <a:chOff x="8461835" y="6204897"/>
            <a:chExt cx="1489800" cy="1300514"/>
          </a:xfrm>
        </p:grpSpPr>
        <p:sp>
          <p:nvSpPr>
            <p:cNvPr id="2919" name="Google Shape;2919;p94"/>
            <p:cNvSpPr txBox="1"/>
            <p:nvPr/>
          </p:nvSpPr>
          <p:spPr>
            <a:xfrm>
              <a:off x="8461835" y="6833215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0" name="Google Shape;2920;p94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2917" name="Google Shape;2917;p9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21" name="Google Shape;2921;p9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22" name="Google Shape;2922;p94"/>
            <p:cNvSpPr txBox="1"/>
            <p:nvPr/>
          </p:nvSpPr>
          <p:spPr>
            <a:xfrm>
              <a:off x="8662427" y="7311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(10.22.107.151)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23" name="Google Shape;2923;p94"/>
          <p:cNvGrpSpPr/>
          <p:nvPr/>
        </p:nvGrpSpPr>
        <p:grpSpPr>
          <a:xfrm>
            <a:off x="8446094" y="3361408"/>
            <a:ext cx="1489800" cy="1323165"/>
            <a:chOff x="8485144" y="4874908"/>
            <a:chExt cx="1489800" cy="1323165"/>
          </a:xfrm>
        </p:grpSpPr>
        <p:grpSp>
          <p:nvGrpSpPr>
            <p:cNvPr id="2924" name="Google Shape;2924;p94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925" name="Google Shape;2925;p9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26" name="Google Shape;2926;p9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27" name="Google Shape;2927;p94"/>
            <p:cNvSpPr txBox="1"/>
            <p:nvPr/>
          </p:nvSpPr>
          <p:spPr>
            <a:xfrm>
              <a:off x="8485144" y="5519676"/>
              <a:ext cx="148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遠端倉庫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94"/>
            <p:cNvSpPr txBox="1"/>
            <p:nvPr/>
          </p:nvSpPr>
          <p:spPr>
            <a:xfrm>
              <a:off x="8662427" y="6003673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(10.22.109.105)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29" name="Google Shape;2929;p94"/>
          <p:cNvGrpSpPr/>
          <p:nvPr/>
        </p:nvGrpSpPr>
        <p:grpSpPr>
          <a:xfrm>
            <a:off x="8424493" y="1934409"/>
            <a:ext cx="1533000" cy="1323165"/>
            <a:chOff x="8424493" y="3447909"/>
            <a:chExt cx="1533000" cy="1323165"/>
          </a:xfrm>
        </p:grpSpPr>
        <p:grpSp>
          <p:nvGrpSpPr>
            <p:cNvPr id="2930" name="Google Shape;2930;p94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931" name="Google Shape;2931;p94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32" name="Google Shape;2932;p94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33" name="Google Shape;2933;p94"/>
            <p:cNvSpPr txBox="1"/>
            <p:nvPr/>
          </p:nvSpPr>
          <p:spPr>
            <a:xfrm>
              <a:off x="8424493" y="4092677"/>
              <a:ext cx="153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34" name="Google Shape;2934;p94"/>
            <p:cNvSpPr txBox="1"/>
            <p:nvPr/>
          </p:nvSpPr>
          <p:spPr>
            <a:xfrm>
              <a:off x="8601776" y="4576674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(10.22.109.121)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35" name="Google Shape;2935;p94"/>
          <p:cNvGrpSpPr/>
          <p:nvPr/>
        </p:nvGrpSpPr>
        <p:grpSpPr>
          <a:xfrm>
            <a:off x="10101895" y="2832130"/>
            <a:ext cx="870900" cy="870900"/>
            <a:chOff x="4497240" y="6687284"/>
            <a:chExt cx="870900" cy="870900"/>
          </a:xfrm>
        </p:grpSpPr>
        <p:grpSp>
          <p:nvGrpSpPr>
            <p:cNvPr id="2936" name="Google Shape;2936;p94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937" name="Google Shape;2937;p94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38" name="Google Shape;2938;p94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939" name="Google Shape;2939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0" name="Google Shape;2940;p94"/>
          <p:cNvGrpSpPr/>
          <p:nvPr/>
        </p:nvGrpSpPr>
        <p:grpSpPr>
          <a:xfrm>
            <a:off x="6539843" y="4524302"/>
            <a:ext cx="1701600" cy="1575244"/>
            <a:chOff x="6539843" y="4524302"/>
            <a:chExt cx="1701600" cy="1575244"/>
          </a:xfrm>
        </p:grpSpPr>
        <p:sp>
          <p:nvSpPr>
            <p:cNvPr id="2941" name="Google Shape;2941;p94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942" name="Google Shape;2942;p94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2943" name="Google Shape;2943;p94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44" name="Google Shape;2944;p94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16" name="Google Shape;2916;p94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945" name="Google Shape;2945;p94"/>
          <p:cNvCxnSpPr>
            <a:stCxn id="2943" idx="6"/>
            <a:endCxn id="2931" idx="2"/>
          </p:cNvCxnSpPr>
          <p:nvPr/>
        </p:nvCxnSpPr>
        <p:spPr>
          <a:xfrm flipH="1" rot="10800000">
            <a:off x="7706488" y="2242652"/>
            <a:ext cx="1138800" cy="2589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46" name="Google Shape;2946;p94"/>
          <p:cNvCxnSpPr>
            <a:stCxn id="2943" idx="6"/>
            <a:endCxn id="2925" idx="2"/>
          </p:cNvCxnSpPr>
          <p:nvPr/>
        </p:nvCxnSpPr>
        <p:spPr>
          <a:xfrm flipH="1" rot="10800000">
            <a:off x="7706488" y="3669752"/>
            <a:ext cx="1160400" cy="1162800"/>
          </a:xfrm>
          <a:prstGeom prst="bentConnector3">
            <a:avLst>
              <a:gd fmla="val 4908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947" name="Google Shape;2947;p94"/>
          <p:cNvGrpSpPr/>
          <p:nvPr/>
        </p:nvGrpSpPr>
        <p:grpSpPr>
          <a:xfrm>
            <a:off x="6653945" y="2712220"/>
            <a:ext cx="1277100" cy="1465948"/>
            <a:chOff x="5968905" y="2987757"/>
            <a:chExt cx="1277100" cy="1465948"/>
          </a:xfrm>
        </p:grpSpPr>
        <p:sp>
          <p:nvSpPr>
            <p:cNvPr id="2948" name="Google Shape;2948;p94"/>
            <p:cNvSpPr txBox="1"/>
            <p:nvPr/>
          </p:nvSpPr>
          <p:spPr>
            <a:xfrm>
              <a:off x="6088249" y="4259005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(Main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49" name="Google Shape;2949;p94"/>
            <p:cNvSpPr txBox="1"/>
            <p:nvPr/>
          </p:nvSpPr>
          <p:spPr>
            <a:xfrm>
              <a:off x="6124148" y="3635959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950" name="Google Shape;2950;p94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2951" name="Google Shape;2951;p94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52" name="Google Shape;2952;p94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53" name="Google Shape;2953;p94"/>
            <p:cNvSpPr txBox="1"/>
            <p:nvPr/>
          </p:nvSpPr>
          <p:spPr>
            <a:xfrm>
              <a:off x="5968905" y="4116272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954" name="Google Shape;2954;p94"/>
          <p:cNvCxnSpPr>
            <a:stCxn id="2943" idx="0"/>
            <a:endCxn id="2951" idx="0"/>
          </p:cNvCxnSpPr>
          <p:nvPr/>
        </p:nvCxnSpPr>
        <p:spPr>
          <a:xfrm flipH="1" rot="5400000">
            <a:off x="6428188" y="3554252"/>
            <a:ext cx="1812000" cy="128100"/>
          </a:xfrm>
          <a:prstGeom prst="bentConnector5">
            <a:avLst>
              <a:gd fmla="val 8327" name="adj1"/>
              <a:gd fmla="val 739140" name="adj2"/>
              <a:gd fmla="val 113146" name="adj3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955" name="Google Shape;295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1550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1813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1813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8" name="Google Shape;2958;p94"/>
          <p:cNvCxnSpPr>
            <a:stCxn id="2943" idx="6"/>
            <a:endCxn id="2955" idx="0"/>
          </p:cNvCxnSpPr>
          <p:nvPr/>
        </p:nvCxnSpPr>
        <p:spPr>
          <a:xfrm>
            <a:off x="7706488" y="4832552"/>
            <a:ext cx="34686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59" name="Google Shape;2959;p94"/>
          <p:cNvCxnSpPr>
            <a:stCxn id="2957" idx="2"/>
            <a:endCxn id="2956" idx="0"/>
          </p:cNvCxnSpPr>
          <p:nvPr/>
        </p:nvCxnSpPr>
        <p:spPr>
          <a:xfrm flipH="1" rot="-5400000">
            <a:off x="11543987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960" name="Google Shape;2960;p94"/>
          <p:cNvCxnSpPr>
            <a:stCxn id="2943" idx="6"/>
            <a:endCxn id="2956" idx="0"/>
          </p:cNvCxnSpPr>
          <p:nvPr/>
        </p:nvCxnSpPr>
        <p:spPr>
          <a:xfrm>
            <a:off x="7706488" y="4832552"/>
            <a:ext cx="4658700" cy="10968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961" name="Google Shape;296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2062" y="5881063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2962" name="Google Shape;2962;p94"/>
          <p:cNvCxnSpPr>
            <a:stCxn id="2943" idx="6"/>
            <a:endCxn id="2961" idx="0"/>
          </p:cNvCxnSpPr>
          <p:nvPr/>
        </p:nvCxnSpPr>
        <p:spPr>
          <a:xfrm>
            <a:off x="7706488" y="4832552"/>
            <a:ext cx="5886000" cy="1048500"/>
          </a:xfrm>
          <a:prstGeom prst="bentConnector2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63" name="Google Shape;2963;p94"/>
          <p:cNvCxnSpPr>
            <a:stCxn id="2964" idx="1"/>
            <a:endCxn id="2957" idx="0"/>
          </p:cNvCxnSpPr>
          <p:nvPr/>
        </p:nvCxnSpPr>
        <p:spPr>
          <a:xfrm flipH="1">
            <a:off x="12365200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2964" name="Google Shape;296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98400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965" name="Google Shape;2965;p94"/>
          <p:cNvCxnSpPr>
            <a:stCxn id="2956" idx="1"/>
            <a:endCxn id="2955" idx="3"/>
          </p:cNvCxnSpPr>
          <p:nvPr/>
        </p:nvCxnSpPr>
        <p:spPr>
          <a:xfrm flipH="1">
            <a:off x="11648513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2966" name="Google Shape;2966;p94"/>
          <p:cNvCxnSpPr>
            <a:stCxn id="2961" idx="2"/>
            <a:endCxn id="2955" idx="2"/>
          </p:cNvCxnSpPr>
          <p:nvPr/>
        </p:nvCxnSpPr>
        <p:spPr>
          <a:xfrm flipH="1" rot="5400000">
            <a:off x="12359550" y="5669038"/>
            <a:ext cx="48300" cy="2417700"/>
          </a:xfrm>
          <a:prstGeom prst="bentConnector3">
            <a:avLst>
              <a:gd fmla="val -493012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2967" name="Google Shape;2967;p94"/>
          <p:cNvSpPr txBox="1"/>
          <p:nvPr/>
        </p:nvSpPr>
        <p:spPr>
          <a:xfrm>
            <a:off x="12083513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sp>
        <p:nvSpPr>
          <p:cNvPr id="2968" name="Google Shape;2968;p94"/>
          <p:cNvSpPr/>
          <p:nvPr/>
        </p:nvSpPr>
        <p:spPr>
          <a:xfrm>
            <a:off x="6346300" y="18669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9" name="Google Shape;2969;p94"/>
          <p:cNvCxnSpPr/>
          <p:nvPr/>
        </p:nvCxnSpPr>
        <p:spPr>
          <a:xfrm>
            <a:off x="15349088" y="6357627"/>
            <a:ext cx="791100" cy="5400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70" name="Google Shape;2970;p94"/>
          <p:cNvSpPr/>
          <p:nvPr/>
        </p:nvSpPr>
        <p:spPr>
          <a:xfrm>
            <a:off x="15297475" y="6099550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部署動作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1" name="Google Shape;2971;p94"/>
          <p:cNvCxnSpPr>
            <a:stCxn id="2943" idx="5"/>
            <a:endCxn id="2917" idx="0"/>
          </p:cNvCxnSpPr>
          <p:nvPr/>
        </p:nvCxnSpPr>
        <p:spPr>
          <a:xfrm>
            <a:off x="7616204" y="5050518"/>
            <a:ext cx="1572600" cy="10491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stealth"/>
            <a:tailEnd len="med" w="med" type="none"/>
          </a:ln>
        </p:spPr>
      </p:cxnSp>
      <p:sp>
        <p:nvSpPr>
          <p:cNvPr id="2972" name="Google Shape;2972;p94"/>
          <p:cNvSpPr txBox="1"/>
          <p:nvPr/>
        </p:nvSpPr>
        <p:spPr>
          <a:xfrm>
            <a:off x="8170072" y="5234738"/>
            <a:ext cx="1281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1.拉取 cmn:1.0.1</a:t>
            </a:r>
            <a:endParaRPr b="0" i="0" sz="1200" u="none" cap="none" strike="noStrik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3" name="Google Shape;2973;p94"/>
          <p:cNvSpPr txBox="1"/>
          <p:nvPr/>
        </p:nvSpPr>
        <p:spPr>
          <a:xfrm>
            <a:off x="7397997" y="6465575"/>
            <a:ext cx="1281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重推</a:t>
            </a:r>
            <a:r>
              <a:rPr lang="en-US" sz="1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cmn:1.0.2</a:t>
            </a:r>
            <a:endParaRPr b="0" i="0" sz="1200" u="none" cap="none" strike="noStrik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4" name="Google Shape;2974;p94"/>
          <p:cNvSpPr txBox="1"/>
          <p:nvPr/>
        </p:nvSpPr>
        <p:spPr>
          <a:xfrm>
            <a:off x="6534550" y="5881075"/>
            <a:ext cx="13458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修改 Tag，重新上傳</a:t>
            </a:r>
            <a:endParaRPr b="0" i="0" sz="1200" u="none" cap="none" strike="noStrik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95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0" name="Google Shape;2980;p95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p95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三</a:t>
            </a:r>
            <a:r>
              <a:rPr b="1" lang="en-US">
                <a:solidFill>
                  <a:schemeClr val="lt2"/>
                </a:solidFill>
              </a:rPr>
              <a:t>) - </a:t>
            </a:r>
            <a:r>
              <a:rPr b="1" lang="en-US">
                <a:solidFill>
                  <a:schemeClr val="lt2"/>
                </a:solidFill>
              </a:rPr>
              <a:t>自動更新 Image Tag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982" name="Google Shape;2982;p9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983" name="Google Shape;2983;p95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4" name="Google Shape;2984;p95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5" name="Google Shape;2985;p95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6" name="Google Shape;2986;p95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2987" name="Google Shape;2987;p95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2988" name="Google Shape;2988;p95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89" name="Google Shape;2989;p95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90" name="Google Shape;2990;p95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1" name="Google Shape;2991;p95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2992" name="Google Shape;2992;p95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2993" name="Google Shape;2993;p95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94" name="Google Shape;2994;p95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995" name="Google Shape;2995;p95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96" name="Google Shape;2996;p95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2997" name="Google Shape;2997;p95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998" name="Google Shape;2998;p95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999" name="Google Shape;2999;p95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3000" name="Google Shape;3000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1" name="Google Shape;3001;p95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3002" name="Google Shape;3002;p95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03" name="Google Shape;3003;p95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3004" name="Google Shape;3004;p95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05" name="Google Shape;3005;p95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06" name="Google Shape;3006;p95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07" name="Google Shape;3007;p95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3008" name="Google Shape;3008;p95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09" name="Google Shape;3009;p95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3010" name="Google Shape;3010;p95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11" name="Google Shape;3011;p9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3012" name="Google Shape;3012;p95"/>
          <p:cNvCxnSpPr>
            <a:stCxn id="3013" idx="2"/>
            <a:endCxn id="3010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014" name="Google Shape;30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3018" name="Google Shape;3018;p95"/>
          <p:cNvCxnSpPr>
            <a:stCxn id="3019" idx="1"/>
            <a:endCxn id="3016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3019" name="Google Shape;3019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3020" name="Google Shape;3020;p95"/>
          <p:cNvCxnSpPr>
            <a:stCxn id="3016" idx="2"/>
            <a:endCxn id="3015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021" name="Google Shape;3021;p95"/>
          <p:cNvCxnSpPr>
            <a:stCxn id="3015" idx="1"/>
            <a:endCxn id="3014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022" name="Google Shape;3022;p95"/>
          <p:cNvCxnSpPr>
            <a:stCxn id="3017" idx="2"/>
            <a:endCxn id="3014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3023" name="Google Shape;3023;p95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3024" name="Google Shape;3024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5" name="Google Shape;3025;p95"/>
          <p:cNvCxnSpPr>
            <a:stCxn id="3024" idx="3"/>
            <a:endCxn id="3004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3026" name="Google Shape;3026;p95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27" name="Google Shape;3027;p95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Google Shape;3028;p95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029" name="Google Shape;3029;p95"/>
          <p:cNvCxnSpPr>
            <a:stCxn id="3004" idx="6"/>
            <a:endCxn id="3030" idx="1"/>
          </p:cNvCxnSpPr>
          <p:nvPr/>
        </p:nvCxnSpPr>
        <p:spPr>
          <a:xfrm>
            <a:off x="2982088" y="4832552"/>
            <a:ext cx="2033700" cy="7413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31" name="Google Shape;3031;p95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Google Shape;3013;p95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Google Shape;3030;p95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2" name="Google Shape;3032;p95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3" name="Google Shape;3033;p95"/>
          <p:cNvCxnSpPr>
            <a:stCxn id="3031" idx="2"/>
            <a:endCxn id="3013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034" name="Google Shape;3034;p95"/>
          <p:cNvCxnSpPr>
            <a:stCxn id="3030" idx="2"/>
            <a:endCxn id="3032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035" name="Google Shape;3035;p95"/>
          <p:cNvCxnSpPr>
            <a:stCxn id="3032" idx="3"/>
            <a:endCxn id="3014" idx="1"/>
          </p:cNvCxnSpPr>
          <p:nvPr/>
        </p:nvCxnSpPr>
        <p:spPr>
          <a:xfrm>
            <a:off x="8133000" y="5611508"/>
            <a:ext cx="2537100" cy="7800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36" name="Google Shape;3036;p95"/>
          <p:cNvCxnSpPr>
            <a:stCxn id="3013" idx="2"/>
            <a:endCxn id="2988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37" name="Google Shape;3037;p95"/>
          <p:cNvCxnSpPr>
            <a:stCxn id="3013" idx="2"/>
            <a:endCxn id="2993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038" name="Google Shape;3038;p95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3039" name="Google Shape;3039;p95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0" name="Google Shape;3040;p95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3041" name="Google Shape;3041;p95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42" name="Google Shape;3042;p95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3043" name="Google Shape;3043;p95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3044" name="Google Shape;3044;p95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3045" name="Google Shape;3045;p95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46" name="Google Shape;3046;p95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47" name="Google Shape;3047;p95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8" name="Google Shape;3048;p95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3049" name="Google Shape;3049;p95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3050" name="Google Shape;3050;p95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51" name="Google Shape;3051;p95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52" name="Google Shape;3052;p95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53" name="Google Shape;3053;p95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3054" name="Google Shape;3054;p95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55" name="Google Shape;3055;p95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3056" name="Google Shape;3056;p95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57" name="Google Shape;3057;p95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3058" name="Google Shape;3058;p95"/>
          <p:cNvCxnSpPr>
            <a:stCxn id="3032" idx="2"/>
            <a:endCxn id="3056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59" name="Google Shape;3059;p95"/>
          <p:cNvCxnSpPr>
            <a:stCxn id="3032" idx="2"/>
            <a:endCxn id="3045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60" name="Google Shape;3060;p95"/>
          <p:cNvCxnSpPr>
            <a:stCxn id="3032" idx="2"/>
            <a:endCxn id="3041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61" name="Google Shape;3061;p95"/>
          <p:cNvCxnSpPr>
            <a:stCxn id="3032" idx="2"/>
            <a:endCxn id="3050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62" name="Google Shape;3062;p95"/>
          <p:cNvCxnSpPr>
            <a:endCxn id="3017" idx="0"/>
          </p:cNvCxnSpPr>
          <p:nvPr/>
        </p:nvCxnSpPr>
        <p:spPr>
          <a:xfrm>
            <a:off x="8133095" y="5620988"/>
            <a:ext cx="5427900" cy="2604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3" name="Google Shape;3063;p95"/>
          <p:cNvCxnSpPr>
            <a:stCxn id="3032" idx="3"/>
            <a:endCxn id="3015" idx="0"/>
          </p:cNvCxnSpPr>
          <p:nvPr/>
        </p:nvCxnSpPr>
        <p:spPr>
          <a:xfrm>
            <a:off x="8133000" y="5611508"/>
            <a:ext cx="4200600" cy="317700"/>
          </a:xfrm>
          <a:prstGeom prst="bentConnector2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4" name="Google Shape;3064;p95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3065" name="Google Shape;3065;p95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sp>
        <p:nvSpPr>
          <p:cNvPr id="3066" name="Google Shape;3066;p95"/>
          <p:cNvSpPr txBox="1"/>
          <p:nvPr/>
        </p:nvSpPr>
        <p:spPr>
          <a:xfrm>
            <a:off x="103775" y="3771900"/>
            <a:ext cx="1411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程式更新</a:t>
            </a:r>
            <a:endParaRPr b="1" sz="2400"/>
          </a:p>
        </p:txBody>
      </p:sp>
      <p:sp>
        <p:nvSpPr>
          <p:cNvPr id="3067" name="Google Shape;3067;p95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cmn-app:1.0.1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68" name="Google Shape;3068;p95"/>
          <p:cNvSpPr txBox="1"/>
          <p:nvPr/>
        </p:nvSpPr>
        <p:spPr>
          <a:xfrm>
            <a:off x="10270125" y="513871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當前cmn-app:1.0.1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069" name="Google Shape;3069;p95"/>
          <p:cNvCxnSpPr>
            <a:stCxn id="3068" idx="2"/>
            <a:endCxn id="3014" idx="0"/>
          </p:cNvCxnSpPr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96"/>
          <p:cNvSpPr/>
          <p:nvPr/>
        </p:nvSpPr>
        <p:spPr>
          <a:xfrm>
            <a:off x="1621900" y="1866900"/>
            <a:ext cx="12731400" cy="55332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5" name="Google Shape;3075;p96"/>
          <p:cNvSpPr/>
          <p:nvPr/>
        </p:nvSpPr>
        <p:spPr>
          <a:xfrm>
            <a:off x="10346245" y="3257575"/>
            <a:ext cx="3841500" cy="37680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6" name="Google Shape;3076;p96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</a:t>
            </a:r>
            <a:r>
              <a:rPr b="1" lang="en-US">
                <a:solidFill>
                  <a:schemeClr val="lt2"/>
                </a:solidFill>
              </a:rPr>
              <a:t>三</a:t>
            </a:r>
            <a:r>
              <a:rPr b="1" lang="en-US">
                <a:solidFill>
                  <a:schemeClr val="lt2"/>
                </a:solidFill>
              </a:rPr>
              <a:t>) - </a:t>
            </a:r>
            <a:r>
              <a:rPr b="1" lang="en-US">
                <a:solidFill>
                  <a:schemeClr val="lt2"/>
                </a:solidFill>
              </a:rPr>
              <a:t>自動更新 Image Tag</a:t>
            </a:r>
            <a:endParaRPr/>
          </a:p>
        </p:txBody>
      </p:sp>
      <p:sp>
        <p:nvSpPr>
          <p:cNvPr id="3077" name="Google Shape;3077;p9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078" name="Google Shape;3078;p96"/>
          <p:cNvSpPr txBox="1"/>
          <p:nvPr/>
        </p:nvSpPr>
        <p:spPr>
          <a:xfrm>
            <a:off x="12474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9" name="Google Shape;3079;p96"/>
          <p:cNvSpPr txBox="1"/>
          <p:nvPr/>
        </p:nvSpPr>
        <p:spPr>
          <a:xfrm>
            <a:off x="88030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0" name="Google Shape;3080;p96"/>
          <p:cNvSpPr/>
          <p:nvPr/>
        </p:nvSpPr>
        <p:spPr>
          <a:xfrm>
            <a:off x="4872300" y="1866900"/>
            <a:ext cx="3478800" cy="28176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1" name="Google Shape;3081;p96"/>
          <p:cNvGrpSpPr/>
          <p:nvPr/>
        </p:nvGrpSpPr>
        <p:grpSpPr>
          <a:xfrm>
            <a:off x="5821963" y="3973849"/>
            <a:ext cx="779761" cy="599959"/>
            <a:chOff x="8485144" y="4874908"/>
            <a:chExt cx="1489800" cy="1005968"/>
          </a:xfrm>
        </p:grpSpPr>
        <p:grpSp>
          <p:nvGrpSpPr>
            <p:cNvPr id="3082" name="Google Shape;3082;p96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3083" name="Google Shape;3083;p9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84" name="Google Shape;3084;p9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85" name="Google Shape;3085;p96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6" name="Google Shape;3086;p96"/>
          <p:cNvGrpSpPr/>
          <p:nvPr/>
        </p:nvGrpSpPr>
        <p:grpSpPr>
          <a:xfrm>
            <a:off x="7123636" y="3956857"/>
            <a:ext cx="870897" cy="728103"/>
            <a:chOff x="8424493" y="3447909"/>
            <a:chExt cx="1533000" cy="1205468"/>
          </a:xfrm>
        </p:grpSpPr>
        <p:grpSp>
          <p:nvGrpSpPr>
            <p:cNvPr id="3087" name="Google Shape;3087;p96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3088" name="Google Shape;3088;p9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89" name="Google Shape;3089;p9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090" name="Google Shape;3090;p96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91" name="Google Shape;3091;p96"/>
          <p:cNvGrpSpPr/>
          <p:nvPr/>
        </p:nvGrpSpPr>
        <p:grpSpPr>
          <a:xfrm>
            <a:off x="10070340" y="2832130"/>
            <a:ext cx="870900" cy="870900"/>
            <a:chOff x="4497240" y="6687284"/>
            <a:chExt cx="870900" cy="870900"/>
          </a:xfrm>
        </p:grpSpPr>
        <p:grpSp>
          <p:nvGrpSpPr>
            <p:cNvPr id="3092" name="Google Shape;3092;p96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3093" name="Google Shape;3093;p96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94" name="Google Shape;3094;p96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3095" name="Google Shape;3095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6" name="Google Shape;3096;p96"/>
          <p:cNvGrpSpPr/>
          <p:nvPr/>
        </p:nvGrpSpPr>
        <p:grpSpPr>
          <a:xfrm>
            <a:off x="1815443" y="4524302"/>
            <a:ext cx="1701600" cy="1575244"/>
            <a:chOff x="6539843" y="4524302"/>
            <a:chExt cx="1701600" cy="1575244"/>
          </a:xfrm>
        </p:grpSpPr>
        <p:sp>
          <p:nvSpPr>
            <p:cNvPr id="3097" name="Google Shape;3097;p96"/>
            <p:cNvSpPr txBox="1"/>
            <p:nvPr/>
          </p:nvSpPr>
          <p:spPr>
            <a:xfrm>
              <a:off x="6539843" y="5176146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98" name="Google Shape;3098;p96"/>
            <p:cNvGrpSpPr/>
            <p:nvPr/>
          </p:nvGrpSpPr>
          <p:grpSpPr>
            <a:xfrm>
              <a:off x="7089988" y="4524302"/>
              <a:ext cx="616500" cy="616500"/>
              <a:chOff x="2583568" y="4846022"/>
              <a:chExt cx="616500" cy="616500"/>
            </a:xfrm>
          </p:grpSpPr>
          <p:sp>
            <p:nvSpPr>
              <p:cNvPr id="3099" name="Google Shape;3099;p96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00" name="Google Shape;3100;p96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101" name="Google Shape;3101;p96"/>
            <p:cNvSpPr txBox="1"/>
            <p:nvPr/>
          </p:nvSpPr>
          <p:spPr>
            <a:xfrm>
              <a:off x="6759453" y="5637228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102" name="Google Shape;3102;p96"/>
          <p:cNvGrpSpPr/>
          <p:nvPr/>
        </p:nvGrpSpPr>
        <p:grpSpPr>
          <a:xfrm>
            <a:off x="5280919" y="3965585"/>
            <a:ext cx="496438" cy="580838"/>
            <a:chOff x="6124148" y="2987757"/>
            <a:chExt cx="903600" cy="1030402"/>
          </a:xfrm>
        </p:grpSpPr>
        <p:sp>
          <p:nvSpPr>
            <p:cNvPr id="3103" name="Google Shape;3103;p96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104" name="Google Shape;3104;p96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3105" name="Google Shape;3105;p96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06" name="Google Shape;3106;p96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3107" name="Google Shape;3107;p96"/>
          <p:cNvCxnSpPr>
            <a:stCxn id="3108" idx="2"/>
            <a:endCxn id="3105" idx="0"/>
          </p:cNvCxnSpPr>
          <p:nvPr/>
        </p:nvCxnSpPr>
        <p:spPr>
          <a:xfrm rot="5400000">
            <a:off x="5904900" y="2395838"/>
            <a:ext cx="1198800" cy="1940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09" name="Google Shape;310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995" y="5929223"/>
            <a:ext cx="946850" cy="92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0" name="Google Shape;311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0258" y="5929242"/>
            <a:ext cx="946850" cy="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0258" y="3361400"/>
            <a:ext cx="946850" cy="92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0508" y="5881388"/>
            <a:ext cx="1020975" cy="1020975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"/>
            <a:headEnd len="sm" w="sm" type="none"/>
            <a:tailEnd len="sm" w="sm" type="none"/>
          </a:ln>
        </p:spPr>
      </p:pic>
      <p:cxnSp>
        <p:nvCxnSpPr>
          <p:cNvPr id="3113" name="Google Shape;3113;p96"/>
          <p:cNvCxnSpPr>
            <a:stCxn id="3114" idx="1"/>
            <a:endCxn id="3111" idx="0"/>
          </p:cNvCxnSpPr>
          <p:nvPr/>
        </p:nvCxnSpPr>
        <p:spPr>
          <a:xfrm flipH="1">
            <a:off x="12333645" y="2362200"/>
            <a:ext cx="1033200" cy="999300"/>
          </a:xfrm>
          <a:prstGeom prst="bentConnector2">
            <a:avLst/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3114" name="Google Shape;3114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6845" y="1866900"/>
            <a:ext cx="990600" cy="990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3115" name="Google Shape;3115;p96"/>
          <p:cNvCxnSpPr>
            <a:stCxn id="3111" idx="2"/>
            <a:endCxn id="3110" idx="0"/>
          </p:cNvCxnSpPr>
          <p:nvPr/>
        </p:nvCxnSpPr>
        <p:spPr>
          <a:xfrm flipH="1" rot="-5400000">
            <a:off x="11512433" y="5107304"/>
            <a:ext cx="1643100" cy="6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116" name="Google Shape;3116;p96"/>
          <p:cNvCxnSpPr>
            <a:stCxn id="3110" idx="1"/>
            <a:endCxn id="3109" idx="3"/>
          </p:cNvCxnSpPr>
          <p:nvPr/>
        </p:nvCxnSpPr>
        <p:spPr>
          <a:xfrm flipH="1">
            <a:off x="11616958" y="6391571"/>
            <a:ext cx="243300" cy="600"/>
          </a:xfrm>
          <a:prstGeom prst="bentConnector3">
            <a:avLst>
              <a:gd fmla="val 50023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117" name="Google Shape;3117;p96"/>
          <p:cNvCxnSpPr>
            <a:stCxn id="3112" idx="2"/>
            <a:endCxn id="3109" idx="2"/>
          </p:cNvCxnSpPr>
          <p:nvPr/>
        </p:nvCxnSpPr>
        <p:spPr>
          <a:xfrm flipH="1" rot="5400000">
            <a:off x="12327845" y="5669213"/>
            <a:ext cx="48600" cy="2417700"/>
          </a:xfrm>
          <a:prstGeom prst="bentConnector3">
            <a:avLst>
              <a:gd fmla="val -489969" name="adj1"/>
            </a:avLst>
          </a:prstGeom>
          <a:noFill/>
          <a:ln cap="flat" cmpd="sng" w="12700">
            <a:solidFill>
              <a:srgbClr val="262626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3118" name="Google Shape;3118;p96"/>
          <p:cNvSpPr txBox="1"/>
          <p:nvPr/>
        </p:nvSpPr>
        <p:spPr>
          <a:xfrm>
            <a:off x="12051958" y="40992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Route</a:t>
            </a:r>
            <a:endParaRPr sz="1000"/>
          </a:p>
        </p:txBody>
      </p:sp>
      <p:pic>
        <p:nvPicPr>
          <p:cNvPr id="3119" name="Google Shape;3119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75" y="4512600"/>
            <a:ext cx="552450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0" name="Google Shape;3120;p96"/>
          <p:cNvCxnSpPr>
            <a:stCxn id="3119" idx="3"/>
            <a:endCxn id="3099" idx="2"/>
          </p:cNvCxnSpPr>
          <p:nvPr/>
        </p:nvCxnSpPr>
        <p:spPr>
          <a:xfrm flipH="1" rot="10800000">
            <a:off x="1084225" y="4832550"/>
            <a:ext cx="1281300" cy="3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3121" name="Google Shape;3121;p96"/>
          <p:cNvSpPr/>
          <p:nvPr/>
        </p:nvSpPr>
        <p:spPr>
          <a:xfrm>
            <a:off x="4872300" y="1866900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部署Yaml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22" name="Google Shape;3122;p96"/>
          <p:cNvSpPr/>
          <p:nvPr/>
        </p:nvSpPr>
        <p:spPr>
          <a:xfrm>
            <a:off x="4890000" y="4975638"/>
            <a:ext cx="3478800" cy="23997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3" name="Google Shape;3123;p96"/>
          <p:cNvSpPr/>
          <p:nvPr/>
        </p:nvSpPr>
        <p:spPr>
          <a:xfrm>
            <a:off x="4890000" y="4969058"/>
            <a:ext cx="1533000" cy="31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Image Build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124" name="Google Shape;3124;p96"/>
          <p:cNvCxnSpPr>
            <a:stCxn id="3099" idx="6"/>
            <a:endCxn id="3125" idx="1"/>
          </p:cNvCxnSpPr>
          <p:nvPr/>
        </p:nvCxnSpPr>
        <p:spPr>
          <a:xfrm flipH="1" rot="10800000">
            <a:off x="2982088" y="2593652"/>
            <a:ext cx="2016000" cy="22389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25" name="Google Shape;3125;p96"/>
          <p:cNvSpPr/>
          <p:nvPr/>
        </p:nvSpPr>
        <p:spPr>
          <a:xfrm>
            <a:off x="4998150" y="24094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Google Shape;3108;p96"/>
          <p:cNvSpPr/>
          <p:nvPr/>
        </p:nvSpPr>
        <p:spPr>
          <a:xfrm>
            <a:off x="6834000" y="239838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6" name="Google Shape;3126;p96"/>
          <p:cNvSpPr/>
          <p:nvPr/>
        </p:nvSpPr>
        <p:spPr>
          <a:xfrm>
            <a:off x="5015850" y="5389633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7" name="Google Shape;3127;p96"/>
          <p:cNvSpPr/>
          <p:nvPr/>
        </p:nvSpPr>
        <p:spPr>
          <a:xfrm>
            <a:off x="6851700" y="5427308"/>
            <a:ext cx="1281300" cy="368400"/>
          </a:xfrm>
          <a:prstGeom prst="rect">
            <a:avLst/>
          </a:prstGeom>
          <a:noFill/>
          <a:ln cap="flat" cmpd="sng" w="9525">
            <a:solidFill>
              <a:srgbClr val="595A5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B 腳本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8" name="Google Shape;3128;p96"/>
          <p:cNvCxnSpPr>
            <a:stCxn id="3125" idx="2"/>
            <a:endCxn id="3108" idx="0"/>
          </p:cNvCxnSpPr>
          <p:nvPr/>
        </p:nvCxnSpPr>
        <p:spPr>
          <a:xfrm rot="-5400000">
            <a:off x="6367050" y="1670138"/>
            <a:ext cx="379500" cy="1836000"/>
          </a:xfrm>
          <a:prstGeom prst="bentConnector5">
            <a:avLst>
              <a:gd fmla="val -62747" name="adj1"/>
              <a:gd fmla="val 49996" name="adj2"/>
              <a:gd fmla="val 162747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129" name="Google Shape;3129;p96"/>
          <p:cNvCxnSpPr>
            <a:stCxn id="3126" idx="2"/>
            <a:endCxn id="3127" idx="0"/>
          </p:cNvCxnSpPr>
          <p:nvPr/>
        </p:nvCxnSpPr>
        <p:spPr>
          <a:xfrm rot="-5400000">
            <a:off x="6409200" y="4674733"/>
            <a:ext cx="330600" cy="1836000"/>
          </a:xfrm>
          <a:prstGeom prst="bentConnector5">
            <a:avLst>
              <a:gd fmla="val -72028" name="adj1"/>
              <a:gd fmla="val 49996" name="adj2"/>
              <a:gd fmla="val 172066" name="adj3"/>
            </a:avLst>
          </a:prstGeom>
          <a:noFill/>
          <a:ln cap="flat" cmpd="sng" w="12700">
            <a:solidFill>
              <a:srgbClr val="262626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3130" name="Google Shape;3130;p96"/>
          <p:cNvCxnSpPr>
            <a:stCxn id="3108" idx="3"/>
            <a:endCxn id="3109" idx="1"/>
          </p:cNvCxnSpPr>
          <p:nvPr/>
        </p:nvCxnSpPr>
        <p:spPr>
          <a:xfrm>
            <a:off x="8115300" y="2582588"/>
            <a:ext cx="2554800" cy="38091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1" name="Google Shape;3131;p96"/>
          <p:cNvCxnSpPr>
            <a:stCxn id="3108" idx="2"/>
            <a:endCxn id="3083" idx="0"/>
          </p:cNvCxnSpPr>
          <p:nvPr/>
        </p:nvCxnSpPr>
        <p:spPr>
          <a:xfrm rot="5400000">
            <a:off x="6235500" y="2734838"/>
            <a:ext cx="1207200" cy="1271100"/>
          </a:xfrm>
          <a:prstGeom prst="bentConnector3">
            <a:avLst>
              <a:gd fmla="val 4999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2" name="Google Shape;3132;p96"/>
          <p:cNvCxnSpPr>
            <a:stCxn id="3108" idx="2"/>
            <a:endCxn id="3088" idx="0"/>
          </p:cNvCxnSpPr>
          <p:nvPr/>
        </p:nvCxnSpPr>
        <p:spPr>
          <a:xfrm flipH="1" rot="-5400000">
            <a:off x="6911250" y="3330188"/>
            <a:ext cx="1190100" cy="633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133" name="Google Shape;3133;p96"/>
          <p:cNvGrpSpPr/>
          <p:nvPr/>
        </p:nvGrpSpPr>
        <p:grpSpPr>
          <a:xfrm>
            <a:off x="6494539" y="6555204"/>
            <a:ext cx="779761" cy="586337"/>
            <a:chOff x="8461835" y="6204897"/>
            <a:chExt cx="1489800" cy="993118"/>
          </a:xfrm>
        </p:grpSpPr>
        <p:sp>
          <p:nvSpPr>
            <p:cNvPr id="3134" name="Google Shape;3134;p96"/>
            <p:cNvSpPr txBox="1"/>
            <p:nvPr/>
          </p:nvSpPr>
          <p:spPr>
            <a:xfrm>
              <a:off x="8461835" y="6833215"/>
              <a:ext cx="14898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5" name="Google Shape;3135;p96"/>
            <p:cNvGrpSpPr/>
            <p:nvPr/>
          </p:nvGrpSpPr>
          <p:grpSpPr>
            <a:xfrm>
              <a:off x="8896255" y="6204897"/>
              <a:ext cx="616500" cy="616500"/>
              <a:chOff x="1727119" y="3761282"/>
              <a:chExt cx="616500" cy="616500"/>
            </a:xfrm>
          </p:grpSpPr>
          <p:sp>
            <p:nvSpPr>
              <p:cNvPr id="3136" name="Google Shape;3136;p9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37" name="Google Shape;3137;p9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grpSp>
        <p:nvGrpSpPr>
          <p:cNvPr id="3138" name="Google Shape;3138;p96"/>
          <p:cNvGrpSpPr/>
          <p:nvPr/>
        </p:nvGrpSpPr>
        <p:grpSpPr>
          <a:xfrm>
            <a:off x="5839561" y="6555049"/>
            <a:ext cx="779761" cy="599959"/>
            <a:chOff x="8485144" y="4874908"/>
            <a:chExt cx="1489800" cy="1005968"/>
          </a:xfrm>
        </p:grpSpPr>
        <p:grpSp>
          <p:nvGrpSpPr>
            <p:cNvPr id="3139" name="Google Shape;3139;p96"/>
            <p:cNvGrpSpPr/>
            <p:nvPr/>
          </p:nvGrpSpPr>
          <p:grpSpPr>
            <a:xfrm>
              <a:off x="8905961" y="4874908"/>
              <a:ext cx="616500" cy="616500"/>
              <a:chOff x="1727119" y="3761282"/>
              <a:chExt cx="616500" cy="616500"/>
            </a:xfrm>
          </p:grpSpPr>
          <p:sp>
            <p:nvSpPr>
              <p:cNvPr id="3140" name="Google Shape;3140;p9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41" name="Google Shape;3141;p9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142" name="Google Shape;3142;p96"/>
            <p:cNvSpPr txBox="1"/>
            <p:nvPr/>
          </p:nvSpPr>
          <p:spPr>
            <a:xfrm>
              <a:off x="8485144" y="5519676"/>
              <a:ext cx="1489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Nexus-prod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3" name="Google Shape;3143;p96"/>
          <p:cNvGrpSpPr/>
          <p:nvPr/>
        </p:nvGrpSpPr>
        <p:grpSpPr>
          <a:xfrm>
            <a:off x="7141234" y="6538057"/>
            <a:ext cx="870897" cy="728103"/>
            <a:chOff x="8424493" y="3447909"/>
            <a:chExt cx="1533000" cy="1205468"/>
          </a:xfrm>
        </p:grpSpPr>
        <p:grpSp>
          <p:nvGrpSpPr>
            <p:cNvPr id="3144" name="Google Shape;3144;p96"/>
            <p:cNvGrpSpPr/>
            <p:nvPr/>
          </p:nvGrpSpPr>
          <p:grpSpPr>
            <a:xfrm>
              <a:off x="8845310" y="3447909"/>
              <a:ext cx="616500" cy="616500"/>
              <a:chOff x="1727119" y="3761282"/>
              <a:chExt cx="616500" cy="616500"/>
            </a:xfrm>
          </p:grpSpPr>
          <p:sp>
            <p:nvSpPr>
              <p:cNvPr id="3145" name="Google Shape;3145;p96"/>
              <p:cNvSpPr/>
              <p:nvPr/>
            </p:nvSpPr>
            <p:spPr>
              <a:xfrm>
                <a:off x="1727119" y="376128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46" name="Google Shape;3146;p96"/>
              <p:cNvSpPr/>
              <p:nvPr/>
            </p:nvSpPr>
            <p:spPr>
              <a:xfrm>
                <a:off x="1823373" y="3865342"/>
                <a:ext cx="417768" cy="417770"/>
              </a:xfrm>
              <a:custGeom>
                <a:rect b="b" l="l" r="r" t="t"/>
                <a:pathLst>
                  <a:path extrusionOk="0" h="228602" w="228601">
                    <a:moveTo>
                      <a:pt x="110405" y="68"/>
                    </a:moveTo>
                    <a:cubicBezTo>
                      <a:pt x="47321" y="2220"/>
                      <a:pt x="-2076" y="55103"/>
                      <a:pt x="67" y="118197"/>
                    </a:cubicBezTo>
                    <a:cubicBezTo>
                      <a:pt x="2220" y="181290"/>
                      <a:pt x="55103" y="230687"/>
                      <a:pt x="118196" y="228534"/>
                    </a:cubicBezTo>
                    <a:cubicBezTo>
                      <a:pt x="181290" y="226325"/>
                      <a:pt x="230677" y="173423"/>
                      <a:pt x="228534" y="110320"/>
                    </a:cubicBezTo>
                    <a:cubicBezTo>
                      <a:pt x="226334" y="47274"/>
                      <a:pt x="173460" y="-2085"/>
                      <a:pt x="110405" y="68"/>
                    </a:cubicBezTo>
                    <a:close/>
                    <a:moveTo>
                      <a:pt x="118225" y="208684"/>
                    </a:moveTo>
                    <a:cubicBezTo>
                      <a:pt x="115542" y="208767"/>
                      <a:pt x="112857" y="208736"/>
                      <a:pt x="110176" y="208589"/>
                    </a:cubicBezTo>
                    <a:lnTo>
                      <a:pt x="109767" y="194502"/>
                    </a:lnTo>
                    <a:lnTo>
                      <a:pt x="65009" y="177128"/>
                    </a:lnTo>
                    <a:lnTo>
                      <a:pt x="64094" y="194044"/>
                    </a:lnTo>
                    <a:cubicBezTo>
                      <a:pt x="37914" y="177462"/>
                      <a:pt x="21568" y="149060"/>
                      <a:pt x="20384" y="118092"/>
                    </a:cubicBezTo>
                    <a:cubicBezTo>
                      <a:pt x="18384" y="66057"/>
                      <a:pt x="58951" y="22252"/>
                      <a:pt x="110986" y="20251"/>
                    </a:cubicBezTo>
                    <a:lnTo>
                      <a:pt x="111119" y="20251"/>
                    </a:lnTo>
                    <a:cubicBezTo>
                      <a:pt x="129535" y="19557"/>
                      <a:pt x="147748" y="24297"/>
                      <a:pt x="163488" y="33882"/>
                    </a:cubicBezTo>
                    <a:lnTo>
                      <a:pt x="114243" y="87917"/>
                    </a:lnTo>
                    <a:lnTo>
                      <a:pt x="185871" y="52808"/>
                    </a:lnTo>
                    <a:cubicBezTo>
                      <a:pt x="190383" y="58045"/>
                      <a:pt x="194306" y="63763"/>
                      <a:pt x="197568" y="69857"/>
                    </a:cubicBezTo>
                    <a:lnTo>
                      <a:pt x="116977" y="96404"/>
                    </a:lnTo>
                    <a:lnTo>
                      <a:pt x="206445" y="93327"/>
                    </a:lnTo>
                    <a:cubicBezTo>
                      <a:pt x="207684" y="98728"/>
                      <a:pt x="208465" y="104290"/>
                      <a:pt x="208741" y="110015"/>
                    </a:cubicBezTo>
                    <a:lnTo>
                      <a:pt x="120025" y="104176"/>
                    </a:lnTo>
                    <a:lnTo>
                      <a:pt x="206569" y="134828"/>
                    </a:lnTo>
                    <a:cubicBezTo>
                      <a:pt x="197539" y="175699"/>
                      <a:pt x="161992" y="206998"/>
                      <a:pt x="118225" y="208684"/>
                    </a:cubicBezTo>
                    <a:close/>
                    <a:moveTo>
                      <a:pt x="63685" y="86088"/>
                    </a:moveTo>
                    <a:lnTo>
                      <a:pt x="66428" y="86088"/>
                    </a:lnTo>
                    <a:lnTo>
                      <a:pt x="66428" y="110272"/>
                    </a:lnTo>
                    <a:lnTo>
                      <a:pt x="64199" y="110272"/>
                    </a:lnTo>
                    <a:lnTo>
                      <a:pt x="64199" y="118654"/>
                    </a:lnTo>
                    <a:lnTo>
                      <a:pt x="68085" y="118654"/>
                    </a:lnTo>
                    <a:lnTo>
                      <a:pt x="67447" y="131256"/>
                    </a:lnTo>
                    <a:lnTo>
                      <a:pt x="107423" y="145629"/>
                    </a:lnTo>
                    <a:lnTo>
                      <a:pt x="106214" y="118654"/>
                    </a:lnTo>
                    <a:lnTo>
                      <a:pt x="110167" y="118654"/>
                    </a:lnTo>
                    <a:lnTo>
                      <a:pt x="110167" y="110272"/>
                    </a:lnTo>
                    <a:lnTo>
                      <a:pt x="107928" y="110272"/>
                    </a:lnTo>
                    <a:lnTo>
                      <a:pt x="107928" y="86088"/>
                    </a:lnTo>
                    <a:lnTo>
                      <a:pt x="110624" y="86088"/>
                    </a:lnTo>
                    <a:lnTo>
                      <a:pt x="87516" y="59218"/>
                    </a:lnTo>
                    <a:lnTo>
                      <a:pt x="63685" y="86088"/>
                    </a:lnTo>
                    <a:close/>
                    <a:moveTo>
                      <a:pt x="100213" y="110272"/>
                    </a:moveTo>
                    <a:lnTo>
                      <a:pt x="91526" y="110272"/>
                    </a:lnTo>
                    <a:lnTo>
                      <a:pt x="91526" y="94927"/>
                    </a:lnTo>
                    <a:lnTo>
                      <a:pt x="82839" y="94927"/>
                    </a:lnTo>
                    <a:lnTo>
                      <a:pt x="82839" y="110272"/>
                    </a:lnTo>
                    <a:lnTo>
                      <a:pt x="74153" y="110272"/>
                    </a:lnTo>
                    <a:lnTo>
                      <a:pt x="74153" y="86088"/>
                    </a:lnTo>
                    <a:lnTo>
                      <a:pt x="100213" y="86088"/>
                    </a:lnTo>
                    <a:lnTo>
                      <a:pt x="100213" y="110272"/>
                    </a:lnTo>
                    <a:close/>
                    <a:moveTo>
                      <a:pt x="107833" y="153449"/>
                    </a:moveTo>
                    <a:lnTo>
                      <a:pt x="108138" y="160355"/>
                    </a:lnTo>
                    <a:lnTo>
                      <a:pt x="66685" y="145467"/>
                    </a:lnTo>
                    <a:lnTo>
                      <a:pt x="67142" y="137695"/>
                    </a:lnTo>
                    <a:lnTo>
                      <a:pt x="107833" y="153449"/>
                    </a:lnTo>
                    <a:close/>
                    <a:moveTo>
                      <a:pt x="66428" y="150306"/>
                    </a:moveTo>
                    <a:lnTo>
                      <a:pt x="108443" y="166612"/>
                    </a:lnTo>
                    <a:lnTo>
                      <a:pt x="108747" y="173470"/>
                    </a:lnTo>
                    <a:lnTo>
                      <a:pt x="66028" y="158126"/>
                    </a:lnTo>
                    <a:lnTo>
                      <a:pt x="66428" y="150306"/>
                    </a:lnTo>
                    <a:close/>
                    <a:moveTo>
                      <a:pt x="109100" y="179719"/>
                    </a:moveTo>
                    <a:lnTo>
                      <a:pt x="109405" y="186529"/>
                    </a:lnTo>
                    <a:lnTo>
                      <a:pt x="65361" y="170784"/>
                    </a:lnTo>
                    <a:lnTo>
                      <a:pt x="65818" y="162964"/>
                    </a:lnTo>
                    <a:lnTo>
                      <a:pt x="109100" y="179719"/>
                    </a:ln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3147" name="Google Shape;3147;p96"/>
            <p:cNvSpPr txBox="1"/>
            <p:nvPr/>
          </p:nvSpPr>
          <p:spPr>
            <a:xfrm>
              <a:off x="8424493" y="4092677"/>
              <a:ext cx="1533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CICD Apiservice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148" name="Google Shape;3148;p96"/>
          <p:cNvGrpSpPr/>
          <p:nvPr/>
        </p:nvGrpSpPr>
        <p:grpSpPr>
          <a:xfrm>
            <a:off x="5298516" y="6546785"/>
            <a:ext cx="496438" cy="580838"/>
            <a:chOff x="6124148" y="2987757"/>
            <a:chExt cx="903600" cy="1030402"/>
          </a:xfrm>
        </p:grpSpPr>
        <p:sp>
          <p:nvSpPr>
            <p:cNvPr id="3149" name="Google Shape;3149;p96"/>
            <p:cNvSpPr txBox="1"/>
            <p:nvPr/>
          </p:nvSpPr>
          <p:spPr>
            <a:xfrm>
              <a:off x="6124148" y="3635959"/>
              <a:ext cx="903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1" i="0" sz="8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150" name="Google Shape;3150;p96"/>
            <p:cNvGrpSpPr/>
            <p:nvPr/>
          </p:nvGrpSpPr>
          <p:grpSpPr>
            <a:xfrm>
              <a:off x="6276707" y="2987757"/>
              <a:ext cx="616500" cy="616500"/>
              <a:chOff x="5921680" y="3152380"/>
              <a:chExt cx="616500" cy="616500"/>
            </a:xfrm>
          </p:grpSpPr>
          <p:sp>
            <p:nvSpPr>
              <p:cNvPr id="3151" name="Google Shape;3151;p96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152" name="Google Shape;3152;p96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cxnSp>
        <p:nvCxnSpPr>
          <p:cNvPr id="3153" name="Google Shape;3153;p96"/>
          <p:cNvCxnSpPr>
            <a:stCxn id="3127" idx="2"/>
            <a:endCxn id="3151" idx="0"/>
          </p:cNvCxnSpPr>
          <p:nvPr/>
        </p:nvCxnSpPr>
        <p:spPr>
          <a:xfrm rot="5400000">
            <a:off x="6146400" y="5200958"/>
            <a:ext cx="751200" cy="1940700"/>
          </a:xfrm>
          <a:prstGeom prst="bentConnector3">
            <a:avLst>
              <a:gd fmla="val 49992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54" name="Google Shape;3154;p96"/>
          <p:cNvCxnSpPr>
            <a:stCxn id="3127" idx="2"/>
            <a:endCxn id="3140" idx="0"/>
          </p:cNvCxnSpPr>
          <p:nvPr/>
        </p:nvCxnSpPr>
        <p:spPr>
          <a:xfrm rot="5400000">
            <a:off x="6477150" y="5539808"/>
            <a:ext cx="759300" cy="12711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55" name="Google Shape;3155;p96"/>
          <p:cNvCxnSpPr>
            <a:stCxn id="3127" idx="2"/>
            <a:endCxn id="3136" idx="0"/>
          </p:cNvCxnSpPr>
          <p:nvPr/>
        </p:nvCxnSpPr>
        <p:spPr>
          <a:xfrm rot="5400000">
            <a:off x="6808050" y="5871008"/>
            <a:ext cx="759600" cy="609000"/>
          </a:xfrm>
          <a:prstGeom prst="bentConnector3">
            <a:avLst>
              <a:gd fmla="val 4999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56" name="Google Shape;3156;p96"/>
          <p:cNvCxnSpPr>
            <a:stCxn id="3127" idx="2"/>
            <a:endCxn id="3145" idx="0"/>
          </p:cNvCxnSpPr>
          <p:nvPr/>
        </p:nvCxnSpPr>
        <p:spPr>
          <a:xfrm flipH="1" rot="-5400000">
            <a:off x="7152750" y="6135308"/>
            <a:ext cx="742200" cy="630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57" name="Google Shape;3157;p96"/>
          <p:cNvCxnSpPr/>
          <p:nvPr/>
        </p:nvCxnSpPr>
        <p:spPr>
          <a:xfrm flipH="1" rot="10800000">
            <a:off x="8115500" y="2574500"/>
            <a:ext cx="1713900" cy="19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8" name="Google Shape;3158;p96"/>
          <p:cNvCxnSpPr/>
          <p:nvPr/>
        </p:nvCxnSpPr>
        <p:spPr>
          <a:xfrm>
            <a:off x="9822363" y="2574500"/>
            <a:ext cx="12900" cy="266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9" name="Google Shape;3159;p96"/>
          <p:cNvCxnSpPr>
            <a:endCxn id="3110" idx="0"/>
          </p:cNvCxnSpPr>
          <p:nvPr/>
        </p:nvCxnSpPr>
        <p:spPr>
          <a:xfrm>
            <a:off x="12333683" y="5226942"/>
            <a:ext cx="0" cy="70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0" name="Google Shape;3160;p96"/>
          <p:cNvCxnSpPr/>
          <p:nvPr/>
        </p:nvCxnSpPr>
        <p:spPr>
          <a:xfrm>
            <a:off x="13560995" y="520924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61" name="Google Shape;3161;p96"/>
          <p:cNvSpPr txBox="1"/>
          <p:nvPr/>
        </p:nvSpPr>
        <p:spPr>
          <a:xfrm>
            <a:off x="13256500" y="6615575"/>
            <a:ext cx="609000" cy="2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Service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Monitor</a:t>
            </a:r>
            <a:endParaRPr sz="1000"/>
          </a:p>
        </p:txBody>
      </p:sp>
      <p:sp>
        <p:nvSpPr>
          <p:cNvPr id="3162" name="Google Shape;3162;p96"/>
          <p:cNvSpPr txBox="1"/>
          <p:nvPr/>
        </p:nvSpPr>
        <p:spPr>
          <a:xfrm>
            <a:off x="542681" y="5237975"/>
            <a:ext cx="564000" cy="14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User</a:t>
            </a:r>
            <a:endParaRPr b="1" sz="1200"/>
          </a:p>
        </p:txBody>
      </p:sp>
      <p:cxnSp>
        <p:nvCxnSpPr>
          <p:cNvPr id="3163" name="Google Shape;3163;p96"/>
          <p:cNvCxnSpPr/>
          <p:nvPr/>
        </p:nvCxnSpPr>
        <p:spPr>
          <a:xfrm>
            <a:off x="9835225" y="5223000"/>
            <a:ext cx="37221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4" name="Google Shape;3164;p96"/>
          <p:cNvSpPr txBox="1"/>
          <p:nvPr/>
        </p:nvSpPr>
        <p:spPr>
          <a:xfrm>
            <a:off x="27575" y="3771900"/>
            <a:ext cx="167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更新 Yaml</a:t>
            </a:r>
            <a:endParaRPr b="1" sz="2400"/>
          </a:p>
        </p:txBody>
      </p:sp>
      <p:sp>
        <p:nvSpPr>
          <p:cNvPr id="3165" name="Google Shape;3165;p96"/>
          <p:cNvSpPr txBox="1"/>
          <p:nvPr/>
        </p:nvSpPr>
        <p:spPr>
          <a:xfrm>
            <a:off x="1621900" y="2362200"/>
            <a:ext cx="2307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需要輸入: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Namespace(專案名稱)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Version(版本)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Type (程式類型)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US" sz="1200"/>
              <a:t>選擇專案</a:t>
            </a:r>
            <a:endParaRPr b="1" sz="1200"/>
          </a:p>
        </p:txBody>
      </p:sp>
      <p:sp>
        <p:nvSpPr>
          <p:cNvPr id="3166" name="Google Shape;3166;p96"/>
          <p:cNvSpPr txBox="1"/>
          <p:nvPr/>
        </p:nvSpPr>
        <p:spPr>
          <a:xfrm>
            <a:off x="1815450" y="3945000"/>
            <a:ext cx="1793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 單</a:t>
            </a:r>
            <a:endParaRPr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進版 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67" name="Google Shape;3167;p96"/>
          <p:cNvSpPr txBox="1"/>
          <p:nvPr/>
        </p:nvSpPr>
        <p:spPr>
          <a:xfrm>
            <a:off x="10270125" y="5164900"/>
            <a:ext cx="20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更新成 </a:t>
            </a:r>
            <a:r>
              <a:rPr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cmn-app:</a:t>
            </a:r>
            <a:r>
              <a:rPr b="1" lang="en-US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1.0.2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168" name="Google Shape;3168;p96"/>
          <p:cNvCxnSpPr/>
          <p:nvPr/>
        </p:nvCxnSpPr>
        <p:spPr>
          <a:xfrm flipH="1" rot="-5400000">
            <a:off x="10948575" y="5733763"/>
            <a:ext cx="390300" cy="6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97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OCP部署流程方案 (三) - </a:t>
            </a:r>
            <a:r>
              <a:rPr b="1" lang="en-US">
                <a:solidFill>
                  <a:schemeClr val="lt2"/>
                </a:solidFill>
              </a:rPr>
              <a:t>實際操作流程</a:t>
            </a:r>
            <a:endParaRPr/>
          </a:p>
        </p:txBody>
      </p:sp>
      <p:sp>
        <p:nvSpPr>
          <p:cNvPr id="3174" name="Google Shape;3174;p9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175" name="Google Shape;317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75" y="1690550"/>
            <a:ext cx="4925733" cy="2112013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97"/>
          <p:cNvSpPr txBox="1"/>
          <p:nvPr/>
        </p:nvSpPr>
        <p:spPr>
          <a:xfrm>
            <a:off x="6441150" y="3913900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(先拉取現有 Image)</a:t>
            </a:r>
            <a:endParaRPr/>
          </a:p>
        </p:txBody>
      </p:sp>
      <p:sp>
        <p:nvSpPr>
          <p:cNvPr id="3177" name="Google Shape;3177;p97"/>
          <p:cNvSpPr txBox="1"/>
          <p:nvPr/>
        </p:nvSpPr>
        <p:spPr>
          <a:xfrm>
            <a:off x="6500488" y="4817825"/>
            <a:ext cx="12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(重新上 Tag)</a:t>
            </a:r>
            <a:endParaRPr/>
          </a:p>
        </p:txBody>
      </p:sp>
      <p:sp>
        <p:nvSpPr>
          <p:cNvPr id="3178" name="Google Shape;3178;p97"/>
          <p:cNvSpPr txBox="1"/>
          <p:nvPr/>
        </p:nvSpPr>
        <p:spPr>
          <a:xfrm>
            <a:off x="6498750" y="760997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(重新上</a:t>
            </a:r>
            <a:r>
              <a:rPr lang="en-US">
                <a:solidFill>
                  <a:schemeClr val="dk1"/>
                </a:solidFill>
              </a:rPr>
              <a:t>傳 Image)</a:t>
            </a:r>
            <a:endParaRPr/>
          </a:p>
        </p:txBody>
      </p:sp>
      <p:pic>
        <p:nvPicPr>
          <p:cNvPr id="3179" name="Google Shape;317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00" y="4425450"/>
            <a:ext cx="14325601" cy="32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0" name="Google Shape;3180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62" y="5256549"/>
            <a:ext cx="6096464" cy="231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9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Image Build 的觸發腳本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187" name="Google Shape;3187;p9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188" name="Google Shape;31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75" y="1570025"/>
            <a:ext cx="11217700" cy="62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9" name="Google Shape;3189;p98"/>
          <p:cNvSpPr txBox="1"/>
          <p:nvPr/>
        </p:nvSpPr>
        <p:spPr>
          <a:xfrm>
            <a:off x="10972800" y="728927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9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Image Build</a:t>
            </a:r>
            <a:r>
              <a:rPr b="1" lang="en-US">
                <a:solidFill>
                  <a:schemeClr val="lt2"/>
                </a:solidFill>
              </a:rPr>
              <a:t> 的 A 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196" name="Google Shape;3196;p9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197" name="Google Shape;3197;p99"/>
          <p:cNvSpPr/>
          <p:nvPr/>
        </p:nvSpPr>
        <p:spPr>
          <a:xfrm>
            <a:off x="457200" y="1828800"/>
            <a:ext cx="12861000" cy="5958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stages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stage('Get Selection')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steps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script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def deployProjects = []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if (params.demo)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deployProjects.add('demo')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.............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…省略...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.............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if (deployProjects.isEmpty()) {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error "請至少選擇一個專案部屬"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env.DEPLOY_PROJECTS = deployProjects.join(',')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定義要傳送的參數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def parameters = [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</a:t>
            </a: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string(name: 'DEPLOY_PROJECTS', value: env.DEPLOY_PROJECTS),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// 當前需部署的專案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'NAMESPACE', value: env.NAMESPACE),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// 對應入住表的 namespace，理應是專案名稱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'TAG', value: env.TAG),                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 版本號碼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'TYPE', value: env.TYPE)            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// MID 所需的應用程式類型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]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</a:t>
            </a: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觸發 B pipeline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</a:t>
            </a:r>
            <a:r>
              <a:rPr lang="en-US" sz="13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job: 'ncbs-mid-repo-p2-B', parameters: parameters</a:t>
            </a:r>
            <a:endParaRPr sz="13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00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Image Build</a:t>
            </a:r>
            <a:r>
              <a:rPr b="1" lang="en-US">
                <a:solidFill>
                  <a:schemeClr val="lt2"/>
                </a:solidFill>
              </a:rPr>
              <a:t> 的 B 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03" name="Google Shape;3203;p10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04" name="Google Shape;3204;p100"/>
          <p:cNvSpPr txBox="1"/>
          <p:nvPr/>
        </p:nvSpPr>
        <p:spPr>
          <a:xfrm>
            <a:off x="3169163" y="6907975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(ncbs-mid-ocp-repo-B 範例)</a:t>
            </a:r>
            <a:endParaRPr/>
          </a:p>
        </p:txBody>
      </p:sp>
      <p:sp>
        <p:nvSpPr>
          <p:cNvPr id="3205" name="Google Shape;3205;p100"/>
          <p:cNvSpPr/>
          <p:nvPr/>
        </p:nvSpPr>
        <p:spPr>
          <a:xfrm>
            <a:off x="8051025" y="2239425"/>
            <a:ext cx="6168300" cy="4605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 deployProjects = []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….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stage('Accept Params)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if (!params.DEPLOY_PROJECTS ||params.DEPLOY_PROJECTS.trim().isEmpty())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error "請至少選擇一個專案部屬"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將收到的參數設置爲環境變數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deployProjects = params.DEPLOY_PROJECTS.split(',') //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當前需部署的專案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env.NAMESPACE = params.NAMESPACE                 //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env.TAG = params.TAG     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env.TYPE = params.TYPE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MID 所需的應用程式類型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//檢查訊息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"Deploy Projects: ${deployProjects}"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"NAMESPACE: ${env.NAMESPACE}"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"TYPE: ${env.TYPE}"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"TAG: ${env.TAG}"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….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06" name="Google Shape;3206;p100"/>
          <p:cNvPicPr preferRelativeResize="0"/>
          <p:nvPr/>
        </p:nvPicPr>
        <p:blipFill rotWithShape="1">
          <a:blip r:embed="rId3">
            <a:alphaModFix/>
          </a:blip>
          <a:srcRect b="0" l="0" r="0" t="6759"/>
          <a:stretch/>
        </p:blipFill>
        <p:spPr>
          <a:xfrm>
            <a:off x="58700" y="2336300"/>
            <a:ext cx="7866373" cy="44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01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Image Build</a:t>
            </a:r>
            <a:r>
              <a:rPr b="1" lang="en-US">
                <a:solidFill>
                  <a:schemeClr val="lt2"/>
                </a:solidFill>
              </a:rPr>
              <a:t> 的 B 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12" name="Google Shape;3212;p101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213" name="Google Shape;32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549" y="1736725"/>
            <a:ext cx="4402499" cy="61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DEV 環境開發- 本地開發</a:t>
            </a:r>
            <a:endParaRPr/>
          </a:p>
        </p:txBody>
      </p:sp>
      <p:sp>
        <p:nvSpPr>
          <p:cNvPr id="665" name="Google Shape;665;p2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66" name="Google Shape;666;p21"/>
          <p:cNvSpPr txBox="1"/>
          <p:nvPr/>
        </p:nvSpPr>
        <p:spPr>
          <a:xfrm>
            <a:off x="1112520" y="5157519"/>
            <a:ext cx="126644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7" name="Google Shape;667;p21"/>
          <p:cNvSpPr txBox="1"/>
          <p:nvPr/>
        </p:nvSpPr>
        <p:spPr>
          <a:xfrm>
            <a:off x="1112520" y="1981199"/>
            <a:ext cx="12664440" cy="188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依照開發需求資訊建立系統異動單(Notes)。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依照開發需求資訊建立Redmine單。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8" name="Google Shape;6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988" y="3160750"/>
            <a:ext cx="9963223" cy="2795608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102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Image Build 的</a:t>
            </a:r>
            <a:r>
              <a:rPr b="1" lang="en-US">
                <a:solidFill>
                  <a:schemeClr val="lt2"/>
                </a:solidFill>
              </a:rPr>
              <a:t> Rollout Deployment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19" name="Google Shape;3219;p102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220" name="Google Shape;322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700" y="1919463"/>
            <a:ext cx="3529292" cy="5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p102"/>
          <p:cNvSpPr txBox="1"/>
          <p:nvPr/>
        </p:nvSpPr>
        <p:spPr>
          <a:xfrm>
            <a:off x="714600" y="1919475"/>
            <a:ext cx="83187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用於僅更新 Image 的情況。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 set image 更新 </a:t>
            </a:r>
            <a:r>
              <a:rPr lang="en-US" sz="18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使用的 image 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觸發更新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 set image deployment/${APP_NAME} \ "${APP_NAME}=${CONTAINER_REGISTRY}/${CONTAINER_PROJECT}/${APP_NAME}:${APP_VERSION}"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透過 annotate 為 deployment 版本記錄增加 change case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2" name="Google Shape;3222;p102"/>
          <p:cNvSpPr txBox="1"/>
          <p:nvPr/>
        </p:nvSpPr>
        <p:spPr>
          <a:xfrm>
            <a:off x="10261950" y="7413925"/>
            <a:ext cx="14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(執行過程範例)</a:t>
            </a:r>
            <a:endParaRPr/>
          </a:p>
        </p:txBody>
      </p:sp>
      <p:sp>
        <p:nvSpPr>
          <p:cNvPr id="3223" name="Google Shape;3223;p102"/>
          <p:cNvSpPr/>
          <p:nvPr/>
        </p:nvSpPr>
        <p:spPr>
          <a:xfrm>
            <a:off x="872700" y="4084650"/>
            <a:ext cx="7219800" cy="3596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 (‘Rollout Deployment’)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...省略...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</a:t>
            </a: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更新 Deployment 的 Image 和環境變數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openshift.raw('set', 'image', 'deployment', "${env.NAMESPACE}-${project}-${TYPE}",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"${env.NAMESPACE}-${project}-${env.TYPE}=${env.NAMESPACE}-${project}-${env.TYPE}:${env.TAG}")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openshift.raw('set', 'env', "deployment/${env.NAMESPACE}-${project}-${TYPE}",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"RELEASE-VERSION=${projectVersion}",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"RELEASE-TAG=${TAG}",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"RELEASE-TIMESTAMP='${currentTimestamp}'")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// 更新 Deployment 的 annotation，增加版本更動原因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 dSelector = openshift.selector("deployment", ${env.NAMESPACE}-${project}-${TYPE})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dSelector.annotate([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'kubernetes.io/change-cause': "'Triggered by Jenkins pipeline: Deploy version ${TAG}'"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], "--overwrite")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echo "Rollout of ${env.NAMESPACE}-${project}-${TYPE} succeeded!"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...省略...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103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Image Build </a:t>
            </a:r>
            <a:r>
              <a:rPr b="1" lang="en-US">
                <a:solidFill>
                  <a:schemeClr val="lt2"/>
                </a:solidFill>
              </a:rPr>
              <a:t>更新失敗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29" name="Google Shape;3229;p103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30" name="Google Shape;3230;p103"/>
          <p:cNvSpPr txBox="1"/>
          <p:nvPr/>
        </p:nvSpPr>
        <p:spPr>
          <a:xfrm>
            <a:off x="714600" y="1919475"/>
            <a:ext cx="8318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若 Image 更新 Rollout 失敗的話，Timeout 後會自動 undo 到上一個版本。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1" name="Google Shape;3231;p103"/>
          <p:cNvSpPr txBox="1"/>
          <p:nvPr/>
        </p:nvSpPr>
        <p:spPr>
          <a:xfrm>
            <a:off x="10730525" y="7337725"/>
            <a:ext cx="14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(執行過程範例)</a:t>
            </a:r>
            <a:endParaRPr/>
          </a:p>
        </p:txBody>
      </p:sp>
      <p:sp>
        <p:nvSpPr>
          <p:cNvPr id="3232" name="Google Shape;3232;p103"/>
          <p:cNvSpPr/>
          <p:nvPr/>
        </p:nvSpPr>
        <p:spPr>
          <a:xfrm>
            <a:off x="872700" y="2415550"/>
            <a:ext cx="7219800" cy="435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 (‘Rollout Deployment’)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...省略...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try{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1分鐘 timeout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def rolloutstatus = timeout(1) {deployment.rollout().status()}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// 判斷是否成功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if (rolloutstatus.out.contains('successfully rolled out')) {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"deployment ${project} has successfully rolled out."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"rolloutstatus: ${rolloutstatus.out}"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}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echo "Rollout of ${env.NAMESPACE}-${project}-${TYPE} succeeded!"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} catch (Exception e)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                                       echo "deployment or pod check for ${project} failed: ${e.getMessage()}"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// error('one or more deployments or pods failed.')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try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"Attempting to rollback ${project} to previous revision"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openshift.raw('rollout', 'undo', "deployment/${project}")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"Rollback of ${project} succeeded!"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} catch (Exception rollbackException)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"Rollback of ${project} failed: ${rollbackException.getMessage()}"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...省略...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33" name="Google Shape;323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950" y="2415550"/>
            <a:ext cx="5432859" cy="482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p103"/>
          <p:cNvSpPr/>
          <p:nvPr/>
        </p:nvSpPr>
        <p:spPr>
          <a:xfrm>
            <a:off x="8770625" y="6439025"/>
            <a:ext cx="4000500" cy="23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10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部署 Yaml</a:t>
            </a:r>
            <a:r>
              <a:rPr b="1" lang="en-US">
                <a:solidFill>
                  <a:schemeClr val="lt2"/>
                </a:solidFill>
              </a:rPr>
              <a:t> 的 A 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41" name="Google Shape;3241;p104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42" name="Google Shape;3242;p104"/>
          <p:cNvSpPr txBox="1"/>
          <p:nvPr/>
        </p:nvSpPr>
        <p:spPr>
          <a:xfrm>
            <a:off x="2513525" y="680467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(ncbs-mid-ocp-repo-A 範例)</a:t>
            </a:r>
            <a:endParaRPr/>
          </a:p>
        </p:txBody>
      </p:sp>
      <p:sp>
        <p:nvSpPr>
          <p:cNvPr id="3243" name="Google Shape;3243;p104"/>
          <p:cNvSpPr/>
          <p:nvPr/>
        </p:nvSpPr>
        <p:spPr>
          <a:xfrm>
            <a:off x="7552475" y="2358750"/>
            <a:ext cx="6826500" cy="4845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stage('Get Selection')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def deployProjects = []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if (params.demo)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deployProjects.add('demo')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.............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.............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if (deployProjects.isEmpty())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error "請至少選擇一個專案部屬"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env.DEPLOY_PROJECTS = deployProjects.join(',')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env.DEPLOY_RESOURCES = deployResources.join(',')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定義要傳送的參數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def parameters = [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string(name: 'DEPLOY_PROJECTS', value: env.DEPLOY_PROJECTS),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當前需部署的專案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'DEPLOY_RESOURCES', value: env.DEPLOY_RESOURCES),  // 當前需部署的 OCP 資源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'NAMESPACE', value: env.NAMESPACE),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'TAG', value: env.TAG),  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string(name: 'TYPE', value: env.TYPE)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MID 所需的應用程式類型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]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觸發 B pipeline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job: 'ncbs-mid-ocp-B', parameters: parameters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44" name="Google Shape;32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2491775"/>
            <a:ext cx="7169500" cy="43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05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部署 Yaml</a:t>
            </a:r>
            <a:r>
              <a:rPr b="1" lang="en-US">
                <a:solidFill>
                  <a:schemeClr val="lt2"/>
                </a:solidFill>
              </a:rPr>
              <a:t> 的 B 腳本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50" name="Google Shape;3250;p105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51" name="Google Shape;3251;p105"/>
          <p:cNvSpPr txBox="1"/>
          <p:nvPr/>
        </p:nvSpPr>
        <p:spPr>
          <a:xfrm>
            <a:off x="3169163" y="6907975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(ncbs-mid-ocp-repo-B 範例)</a:t>
            </a:r>
            <a:endParaRPr/>
          </a:p>
        </p:txBody>
      </p:sp>
      <p:sp>
        <p:nvSpPr>
          <p:cNvPr id="3252" name="Google Shape;3252;p105"/>
          <p:cNvSpPr/>
          <p:nvPr/>
        </p:nvSpPr>
        <p:spPr>
          <a:xfrm>
            <a:off x="8051025" y="2239425"/>
            <a:ext cx="6168300" cy="4605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 deployProjects = []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….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stage('Accept Params)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if (!params.DEPLOY_PROJECTS ||params.DEPLOY_PROJECTS.trim().isEmpty())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error "請至少選擇一個專案部屬"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將收到的參數設置爲環境變數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deployProjects = params.DEPLOY_PROJECTS.split(',')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當前需部署的專案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env.NAMESPACE = params.NAMESPACE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對應入住表的 namespace，理應是專案名稱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env.TAG = params.TAG      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版本號碼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env.TYPE = params.TYPE         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// MID 所需的應用程式類型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//檢查訊息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"Deploy Projects: ${deployProjects}"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"NAMESPACE: ${env.NAMESPACE}"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"TYPE: ${env.TYPE}"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echo "TAG: ${env.TAG}"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….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3" name="Google Shape;32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7" y="2468450"/>
            <a:ext cx="6712120" cy="403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106"/>
          <p:cNvSpPr txBox="1"/>
          <p:nvPr>
            <p:ph type="title"/>
          </p:nvPr>
        </p:nvSpPr>
        <p:spPr>
          <a:xfrm>
            <a:off x="457200" y="685800"/>
            <a:ext cx="123444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Pipeline - </a:t>
            </a:r>
            <a:r>
              <a:rPr b="1" lang="en-US">
                <a:solidFill>
                  <a:schemeClr val="lt2"/>
                </a:solidFill>
              </a:rPr>
              <a:t>部署 Yaml</a:t>
            </a:r>
            <a:r>
              <a:rPr b="1" lang="en-US">
                <a:solidFill>
                  <a:schemeClr val="lt2"/>
                </a:solidFill>
              </a:rPr>
              <a:t> </a:t>
            </a:r>
            <a:r>
              <a:rPr b="1" lang="en-US">
                <a:solidFill>
                  <a:schemeClr val="lt2"/>
                </a:solidFill>
              </a:rPr>
              <a:t>操作 </a:t>
            </a:r>
            <a:r>
              <a:rPr b="1" lang="en-US">
                <a:solidFill>
                  <a:schemeClr val="lt2"/>
                </a:solidFill>
              </a:rPr>
              <a:t>Apply Yaml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259" name="Google Shape;3259;p106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60" name="Google Shape;3260;p106"/>
          <p:cNvSpPr txBox="1"/>
          <p:nvPr/>
        </p:nvSpPr>
        <p:spPr>
          <a:xfrm>
            <a:off x="714600" y="2659000"/>
            <a:ext cx="83187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針對需要 新增/修改/刪除 資源設定的情況下使用的腳本。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 apply yaml 的方式修改設定	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 apply', '-f', "${workspacePath}/deployment.yaml"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1" name="Google Shape;3261;p106"/>
          <p:cNvSpPr txBox="1"/>
          <p:nvPr/>
        </p:nvSpPr>
        <p:spPr>
          <a:xfrm>
            <a:off x="10515038" y="6528475"/>
            <a:ext cx="14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(執行過程範例)</a:t>
            </a:r>
            <a:endParaRPr/>
          </a:p>
        </p:txBody>
      </p:sp>
      <p:pic>
        <p:nvPicPr>
          <p:cNvPr id="3262" name="Google Shape;326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400" y="3173550"/>
            <a:ext cx="5032979" cy="31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3" name="Google Shape;3263;p106"/>
          <p:cNvSpPr/>
          <p:nvPr/>
        </p:nvSpPr>
        <p:spPr>
          <a:xfrm>
            <a:off x="664950" y="3765075"/>
            <a:ext cx="6168300" cy="4062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stage('Apply YAML with OpenShift Plugin')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script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...省略....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def workspacePath = "${env.WORKSPACE}/${project}/${project}-${TYPE}"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sh """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cd ${workspacePath}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sed -i 's/{{HARBOR_SERVER}}/${CONTAINER_REGISTRY}/g' imagestream.yaml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sed -i 's/{{SPRING_PROFILE}}/${env.SPRING_PROFILE}/g' deployment.yaml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"""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</a:t>
            </a: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(resource in deployResources) {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// 實際部署 YAML 檔案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openshift.raw('apply', '-f', "${workspacePath}/${resource}.yaml")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    echo "部署 ${env.NAMESPACE}-${project}-${env.TYPE} 的 ${resource} YAML"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}</a:t>
            </a:r>
            <a:endParaRPr sz="1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} catch (Exception e) {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echo "Apply of ${project}-${TYPE} YAML failed: ${e.getMessage()}"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    applySuccess = false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          …省略...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107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Yaml 生成方式</a:t>
            </a:r>
            <a:r>
              <a:rPr b="1" lang="en-US">
                <a:solidFill>
                  <a:schemeClr val="lt2"/>
                </a:solidFill>
              </a:rPr>
              <a:t>討論</a:t>
            </a:r>
            <a:endParaRPr/>
          </a:p>
        </p:txBody>
      </p:sp>
      <p:sp>
        <p:nvSpPr>
          <p:cNvPr id="3269" name="Google Shape;3269;p107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70" name="Google Shape;3270;p107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1" name="Google Shape;3271;p107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2" name="Google Shape;3272;p107"/>
          <p:cNvSpPr txBox="1"/>
          <p:nvPr/>
        </p:nvSpPr>
        <p:spPr>
          <a:xfrm>
            <a:off x="574975" y="2165975"/>
            <a:ext cx="1313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Yaml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生成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研發處生成 Deployment.yaml / Service.yaml / Servicemonitor.yaml 各 Yaml。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服務處生成 Router.yaml 。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除 Router 外，討論 Yaml 是否由 開發人員 生成。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Yaml 檔名規則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僅需依照目錄分別放置 </a:t>
            </a:r>
            <a:r>
              <a:rPr lang="en-US" sz="2100">
                <a:solidFill>
                  <a:schemeClr val="dk1"/>
                </a:solidFill>
              </a:rPr>
              <a:t>Deployment.yaml / Service.yaml / Servicemonitor.yaml</a:t>
            </a:r>
            <a:r>
              <a:rPr lang="en-US" sz="2100">
                <a:solidFill>
                  <a:schemeClr val="dk1"/>
                </a:solidFill>
              </a:rPr>
              <a:t>。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108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BaseImage</a:t>
            </a:r>
            <a:r>
              <a:rPr b="1" lang="en-US">
                <a:solidFill>
                  <a:schemeClr val="lt2"/>
                </a:solidFill>
              </a:rPr>
              <a:t> </a:t>
            </a:r>
            <a:r>
              <a:rPr b="1" lang="en-US">
                <a:solidFill>
                  <a:schemeClr val="lt2"/>
                </a:solidFill>
              </a:rPr>
              <a:t>管理</a:t>
            </a:r>
            <a:endParaRPr/>
          </a:p>
        </p:txBody>
      </p:sp>
      <p:sp>
        <p:nvSpPr>
          <p:cNvPr id="3278" name="Google Shape;3278;p108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79" name="Google Shape;3279;p108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0" name="Google Shape;3280;p108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1" name="Google Shape;3281;p108"/>
          <p:cNvSpPr txBox="1"/>
          <p:nvPr/>
        </p:nvSpPr>
        <p:spPr>
          <a:xfrm>
            <a:off x="574975" y="2165975"/>
            <a:ext cx="131307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BaseImage 上傳流程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上傳到指定 SFTP Server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路徑待定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 維護管理：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DEV / UAT / PROD 管理人員是否分開</a:t>
            </a:r>
            <a:r>
              <a:rPr lang="en-US" sz="2100">
                <a:solidFill>
                  <a:schemeClr val="dk1"/>
                </a:solidFill>
              </a:rPr>
              <a:t>。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DEV </a:t>
            </a:r>
            <a:r>
              <a:rPr lang="en-US" sz="2100">
                <a:solidFill>
                  <a:schemeClr val="dk1"/>
                </a:solidFill>
              </a:rPr>
              <a:t>研發處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UAT / PROD 服務處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Base Image 更新維護作業</a:t>
            </a:r>
            <a:r>
              <a:rPr lang="en-US" sz="2100">
                <a:solidFill>
                  <a:schemeClr val="dk1"/>
                </a:solidFill>
              </a:rPr>
              <a:t>：每隔一週或每月進行 Base Image 的檢查與更新。每次更新後需通知所有相關使用者，使用者需在規定週期內完成升級，以保持Image的安全性，減少已知漏洞的風險。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109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ImageStream </a:t>
            </a:r>
            <a:r>
              <a:rPr b="1" lang="en-US">
                <a:solidFill>
                  <a:schemeClr val="lt2"/>
                </a:solidFill>
              </a:rPr>
              <a:t>使用</a:t>
            </a:r>
            <a:r>
              <a:rPr b="1" lang="en-US">
                <a:solidFill>
                  <a:schemeClr val="lt2"/>
                </a:solidFill>
              </a:rPr>
              <a:t>討論</a:t>
            </a:r>
            <a:endParaRPr/>
          </a:p>
        </p:txBody>
      </p:sp>
      <p:sp>
        <p:nvSpPr>
          <p:cNvPr id="3287" name="Google Shape;3287;p109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88" name="Google Shape;3288;p109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9" name="Google Shape;3289;p109"/>
          <p:cNvSpPr txBox="1"/>
          <p:nvPr/>
        </p:nvSpPr>
        <p:spPr>
          <a:xfrm>
            <a:off x="1176300" y="2440100"/>
            <a:ext cx="12098100" cy="4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優點：</a:t>
            </a:r>
            <a:endParaRPr b="1"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AutoNum type="arabicPeriod"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OCP 操作平臺上可以方便查看資訊，退版時方便查看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AutoNum type="arabicPeriod"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可以記錄 Deployment 使用過 Image 版本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AutoNum type="arabicPeriod"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可自動觸發更新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不使用的原因： </a:t>
            </a:r>
            <a:endParaRPr b="1"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現有架構規劃是使用 Gitlab Tag 記錄，進版時需人工觸發，僅 DEV 環境適用，但爲了保持三個環境操作行爲統一，所以不採用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AutoNum type="arabicPeriod"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不會用到 ImageStream 自動觸發更新的功能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AutoNum type="arabicPeriod"/>
            </a:pPr>
            <a:r>
              <a:rPr lang="en-US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可在 Jenkins / Harbor 或是上一張 Notes 單查看過往版本記錄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0" name="Google Shape;3290;p109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110"/>
          <p:cNvSpPr txBox="1"/>
          <p:nvPr>
            <p:ph type="title"/>
          </p:nvPr>
        </p:nvSpPr>
        <p:spPr>
          <a:xfrm>
            <a:off x="457200" y="685800"/>
            <a:ext cx="1234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ImageStream </a:t>
            </a:r>
            <a:r>
              <a:rPr b="1" lang="en-US">
                <a:solidFill>
                  <a:schemeClr val="lt2"/>
                </a:solidFill>
              </a:rPr>
              <a:t>OCP 界面</a:t>
            </a:r>
            <a:endParaRPr/>
          </a:p>
        </p:txBody>
      </p:sp>
      <p:sp>
        <p:nvSpPr>
          <p:cNvPr id="3296" name="Google Shape;3296;p11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97" name="Google Shape;3297;p110"/>
          <p:cNvSpPr txBox="1"/>
          <p:nvPr/>
        </p:nvSpPr>
        <p:spPr>
          <a:xfrm>
            <a:off x="5971822" y="57799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8" name="Google Shape;3298;p110"/>
          <p:cNvSpPr txBox="1"/>
          <p:nvPr/>
        </p:nvSpPr>
        <p:spPr>
          <a:xfrm>
            <a:off x="13527407" y="73018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99" name="Google Shape;32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63" y="1524875"/>
            <a:ext cx="10878275" cy="635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